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6" r:id="rId2"/>
    <p:sldMasterId id="2147483689" r:id="rId3"/>
  </p:sldMasterIdLst>
  <p:notesMasterIdLst>
    <p:notesMasterId r:id="rId39"/>
  </p:notesMasterIdLst>
  <p:sldIdLst>
    <p:sldId id="256" r:id="rId4"/>
    <p:sldId id="523" r:id="rId5"/>
    <p:sldId id="525" r:id="rId6"/>
    <p:sldId id="524" r:id="rId7"/>
    <p:sldId id="270" r:id="rId8"/>
    <p:sldId id="387" r:id="rId9"/>
    <p:sldId id="535" r:id="rId10"/>
    <p:sldId id="527" r:id="rId11"/>
    <p:sldId id="529" r:id="rId12"/>
    <p:sldId id="530" r:id="rId13"/>
    <p:sldId id="531" r:id="rId14"/>
    <p:sldId id="532" r:id="rId15"/>
    <p:sldId id="533" r:id="rId16"/>
    <p:sldId id="444" r:id="rId17"/>
    <p:sldId id="471" r:id="rId18"/>
    <p:sldId id="469" r:id="rId19"/>
    <p:sldId id="468" r:id="rId20"/>
    <p:sldId id="504" r:id="rId21"/>
    <p:sldId id="505" r:id="rId22"/>
    <p:sldId id="506" r:id="rId23"/>
    <p:sldId id="509" r:id="rId24"/>
    <p:sldId id="510" r:id="rId25"/>
    <p:sldId id="511" r:id="rId26"/>
    <p:sldId id="512" r:id="rId27"/>
    <p:sldId id="515" r:id="rId28"/>
    <p:sldId id="499" r:id="rId29"/>
    <p:sldId id="501" r:id="rId30"/>
    <p:sldId id="514" r:id="rId31"/>
    <p:sldId id="332" r:id="rId32"/>
    <p:sldId id="534" r:id="rId33"/>
    <p:sldId id="536" r:id="rId34"/>
    <p:sldId id="537" r:id="rId35"/>
    <p:sldId id="538" r:id="rId36"/>
    <p:sldId id="539" r:id="rId37"/>
    <p:sldId id="540" r:id="rId38"/>
  </p:sldIdLst>
  <p:sldSz cx="9144000" cy="6858000" type="screen4x3"/>
  <p:notesSz cx="6858000" cy="9144000"/>
  <p:defaultTextStyle>
    <a:defPPr>
      <a:defRPr lang="zh-TW"/>
    </a:defPPr>
    <a:lvl1pPr algn="l" rtl="0" eaLnBrk="0" fontAlgn="base" hangingPunct="0">
      <a:spcBef>
        <a:spcPct val="0"/>
      </a:spcBef>
      <a:spcAft>
        <a:spcPct val="0"/>
      </a:spcAft>
      <a:defRPr sz="2400" b="1" kern="1200">
        <a:solidFill>
          <a:schemeClr val="tx1"/>
        </a:solidFill>
        <a:latin typeface="Arial Black" panose="020B0A04020102020204" pitchFamily="34" charset="0"/>
        <a:ea typeface="新細明體" panose="02020500000000000000" pitchFamily="18" charset="-120"/>
        <a:cs typeface="+mn-cs"/>
      </a:defRPr>
    </a:lvl1pPr>
    <a:lvl2pPr marL="457200" algn="l" rtl="0" eaLnBrk="0" fontAlgn="base" hangingPunct="0">
      <a:spcBef>
        <a:spcPct val="0"/>
      </a:spcBef>
      <a:spcAft>
        <a:spcPct val="0"/>
      </a:spcAft>
      <a:defRPr sz="2400" b="1" kern="1200">
        <a:solidFill>
          <a:schemeClr val="tx1"/>
        </a:solidFill>
        <a:latin typeface="Arial Black" panose="020B0A04020102020204" pitchFamily="34" charset="0"/>
        <a:ea typeface="新細明體" panose="02020500000000000000" pitchFamily="18" charset="-120"/>
        <a:cs typeface="+mn-cs"/>
      </a:defRPr>
    </a:lvl2pPr>
    <a:lvl3pPr marL="914400" algn="l" rtl="0" eaLnBrk="0" fontAlgn="base" hangingPunct="0">
      <a:spcBef>
        <a:spcPct val="0"/>
      </a:spcBef>
      <a:spcAft>
        <a:spcPct val="0"/>
      </a:spcAft>
      <a:defRPr sz="2400" b="1" kern="1200">
        <a:solidFill>
          <a:schemeClr val="tx1"/>
        </a:solidFill>
        <a:latin typeface="Arial Black" panose="020B0A04020102020204" pitchFamily="34" charset="0"/>
        <a:ea typeface="新細明體" panose="02020500000000000000" pitchFamily="18" charset="-120"/>
        <a:cs typeface="+mn-cs"/>
      </a:defRPr>
    </a:lvl3pPr>
    <a:lvl4pPr marL="1371600" algn="l" rtl="0" eaLnBrk="0" fontAlgn="base" hangingPunct="0">
      <a:spcBef>
        <a:spcPct val="0"/>
      </a:spcBef>
      <a:spcAft>
        <a:spcPct val="0"/>
      </a:spcAft>
      <a:defRPr sz="2400" b="1" kern="1200">
        <a:solidFill>
          <a:schemeClr val="tx1"/>
        </a:solidFill>
        <a:latin typeface="Arial Black" panose="020B0A04020102020204" pitchFamily="34" charset="0"/>
        <a:ea typeface="新細明體" panose="02020500000000000000" pitchFamily="18" charset="-120"/>
        <a:cs typeface="+mn-cs"/>
      </a:defRPr>
    </a:lvl4pPr>
    <a:lvl5pPr marL="1828800" algn="l" rtl="0" eaLnBrk="0" fontAlgn="base" hangingPunct="0">
      <a:spcBef>
        <a:spcPct val="0"/>
      </a:spcBef>
      <a:spcAft>
        <a:spcPct val="0"/>
      </a:spcAft>
      <a:defRPr sz="2400" b="1" kern="1200">
        <a:solidFill>
          <a:schemeClr val="tx1"/>
        </a:solidFill>
        <a:latin typeface="Arial Black" panose="020B0A04020102020204" pitchFamily="34" charset="0"/>
        <a:ea typeface="新細明體" panose="02020500000000000000" pitchFamily="18" charset="-120"/>
        <a:cs typeface="+mn-cs"/>
      </a:defRPr>
    </a:lvl5pPr>
    <a:lvl6pPr marL="2286000" algn="l" defTabSz="914400" rtl="0" eaLnBrk="1" latinLnBrk="0" hangingPunct="1">
      <a:defRPr sz="2400" b="1" kern="1200">
        <a:solidFill>
          <a:schemeClr val="tx1"/>
        </a:solidFill>
        <a:latin typeface="Arial Black" panose="020B0A04020102020204" pitchFamily="34" charset="0"/>
        <a:ea typeface="新細明體" panose="02020500000000000000" pitchFamily="18" charset="-120"/>
        <a:cs typeface="+mn-cs"/>
      </a:defRPr>
    </a:lvl6pPr>
    <a:lvl7pPr marL="2743200" algn="l" defTabSz="914400" rtl="0" eaLnBrk="1" latinLnBrk="0" hangingPunct="1">
      <a:defRPr sz="2400" b="1" kern="1200">
        <a:solidFill>
          <a:schemeClr val="tx1"/>
        </a:solidFill>
        <a:latin typeface="Arial Black" panose="020B0A04020102020204" pitchFamily="34" charset="0"/>
        <a:ea typeface="新細明體" panose="02020500000000000000" pitchFamily="18" charset="-120"/>
        <a:cs typeface="+mn-cs"/>
      </a:defRPr>
    </a:lvl7pPr>
    <a:lvl8pPr marL="3200400" algn="l" defTabSz="914400" rtl="0" eaLnBrk="1" latinLnBrk="0" hangingPunct="1">
      <a:defRPr sz="2400" b="1" kern="1200">
        <a:solidFill>
          <a:schemeClr val="tx1"/>
        </a:solidFill>
        <a:latin typeface="Arial Black" panose="020B0A04020102020204" pitchFamily="34" charset="0"/>
        <a:ea typeface="新細明體" panose="02020500000000000000" pitchFamily="18" charset="-120"/>
        <a:cs typeface="+mn-cs"/>
      </a:defRPr>
    </a:lvl8pPr>
    <a:lvl9pPr marL="3657600" algn="l" defTabSz="914400" rtl="0" eaLnBrk="1" latinLnBrk="0" hangingPunct="1">
      <a:defRPr sz="2400" b="1" kern="1200">
        <a:solidFill>
          <a:schemeClr val="tx1"/>
        </a:solidFill>
        <a:latin typeface="Arial Black" panose="020B0A040201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FF9933"/>
    <a:srgbClr val="008000"/>
    <a:srgbClr val="99FF33"/>
    <a:srgbClr val="00FF00"/>
    <a:srgbClr val="FF9900"/>
    <a:srgbClr val="99FF99"/>
    <a:srgbClr val="00FF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64" autoAdjust="0"/>
    <p:restoredTop sz="94660"/>
  </p:normalViewPr>
  <p:slideViewPr>
    <p:cSldViewPr>
      <p:cViewPr varScale="1">
        <p:scale>
          <a:sx n="84" d="100"/>
          <a:sy n="84" d="100"/>
        </p:scale>
        <p:origin x="518"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93990942355635"/>
          <c:y val="7.5324110347175149E-2"/>
          <c:w val="0.77718982997957942"/>
          <c:h val="0.77402620173191428"/>
        </c:manualLayout>
      </c:layout>
      <c:barChart>
        <c:barDir val="col"/>
        <c:grouping val="clustered"/>
        <c:varyColors val="0"/>
        <c:ser>
          <c:idx val="0"/>
          <c:order val="0"/>
          <c:tx>
            <c:strRef>
              <c:f>工作表1!$A$2</c:f>
              <c:strCache>
                <c:ptCount val="1"/>
                <c:pt idx="0">
                  <c:v>&lt;1</c:v>
                </c:pt>
              </c:strCache>
            </c:strRef>
          </c:tx>
          <c:spPr>
            <a:solidFill>
              <a:srgbClr val="C00000"/>
            </a:solidFill>
            <a:ln w="50800">
              <a:noFill/>
              <a:prstDash val="solid"/>
            </a:ln>
            <a:effectLst/>
            <a:scene3d>
              <a:camera prst="orthographicFront"/>
              <a:lightRig rig="threePt" dir="t"/>
            </a:scene3d>
            <a:sp3d>
              <a:bevelT/>
            </a:sp3d>
          </c:spPr>
          <c:invertIfNegative val="0"/>
          <c:dPt>
            <c:idx val="0"/>
            <c:invertIfNegative val="0"/>
            <c:bubble3D val="0"/>
            <c:spPr>
              <a:solidFill>
                <a:srgbClr val="FFCCFF"/>
              </a:solidFill>
              <a:ln w="50800">
                <a:noFill/>
                <a:prstDash val="solid"/>
              </a:ln>
              <a:effectLst/>
              <a:scene3d>
                <a:camera prst="orthographicFront"/>
                <a:lightRig rig="threePt" dir="t"/>
              </a:scene3d>
              <a:sp3d>
                <a:bevelT/>
              </a:sp3d>
            </c:spPr>
            <c:extLst>
              <c:ext xmlns:c16="http://schemas.microsoft.com/office/drawing/2014/chart" uri="{C3380CC4-5D6E-409C-BE32-E72D297353CC}">
                <c16:uniqueId val="{00000001-C8FA-46ED-98F5-A0610CC41984}"/>
              </c:ext>
            </c:extLst>
          </c:dPt>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rgbClr val="FF6699"/>
                      </a:solidFill>
                      <a:effectLst/>
                      <a:latin typeface="+mn-lt"/>
                      <a:ea typeface="+mn-ea"/>
                      <a:cs typeface="Times New Roman" panose="02020603050405020304" pitchFamily="18" charset="0"/>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1-C8FA-46ED-98F5-A0610CC41984}"/>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rgbClr val="C00000"/>
                      </a:solidFill>
                      <a:latin typeface="+mn-lt"/>
                      <a:ea typeface="+mn-ea"/>
                      <a:cs typeface="Times New Roman" panose="02020603050405020304" pitchFamily="18" charset="0"/>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2-C8FA-46ED-98F5-A0610CC4198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rgbClr val="C00000"/>
                    </a:solidFill>
                    <a:latin typeface="+mn-lt"/>
                    <a:ea typeface="+mn-ea"/>
                    <a:cs typeface="Times New Roman" panose="02020603050405020304" pitchFamily="18" charset="0"/>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工作表1!$B$1:$C$1</c:f>
              <c:strCache>
                <c:ptCount val="2"/>
                <c:pt idx="0">
                  <c:v>無新冠病毒抗體</c:v>
                </c:pt>
                <c:pt idx="1">
                  <c:v>有新冠病毒抗體</c:v>
                </c:pt>
              </c:strCache>
            </c:strRef>
          </c:cat>
          <c:val>
            <c:numRef>
              <c:f>工作表1!$B$2:$C$2</c:f>
              <c:numCache>
                <c:formatCode>General</c:formatCode>
                <c:ptCount val="2"/>
                <c:pt idx="0">
                  <c:v>0.31</c:v>
                </c:pt>
                <c:pt idx="1">
                  <c:v>0.31</c:v>
                </c:pt>
              </c:numCache>
            </c:numRef>
          </c:val>
          <c:extLst>
            <c:ext xmlns:c16="http://schemas.microsoft.com/office/drawing/2014/chart" uri="{C3380CC4-5D6E-409C-BE32-E72D297353CC}">
              <c16:uniqueId val="{00000003-C8FA-46ED-98F5-A0610CC41984}"/>
            </c:ext>
          </c:extLst>
        </c:ser>
        <c:dLbls>
          <c:dLblPos val="outEnd"/>
          <c:showLegendKey val="0"/>
          <c:showVal val="1"/>
          <c:showCatName val="0"/>
          <c:showSerName val="0"/>
          <c:showPercent val="0"/>
          <c:showBubbleSize val="0"/>
        </c:dLbls>
        <c:gapWidth val="86"/>
        <c:axId val="839098656"/>
        <c:axId val="839099216"/>
      </c:barChart>
      <c:catAx>
        <c:axId val="839098656"/>
        <c:scaling>
          <c:orientation val="minMax"/>
        </c:scaling>
        <c:delete val="0"/>
        <c:axPos val="b"/>
        <c:numFmt formatCode="General" sourceLinked="1"/>
        <c:majorTickMark val="none"/>
        <c:minorTickMark val="none"/>
        <c:tickLblPos val="nextTo"/>
        <c:spPr>
          <a:noFill/>
          <a:ln w="38100" cap="flat" cmpd="sng" algn="ctr">
            <a:solidFill>
              <a:srgbClr val="00FFFF"/>
            </a:solidFill>
            <a:round/>
          </a:ln>
          <a:effectLst/>
        </c:spPr>
        <c:txPr>
          <a:bodyPr rot="-60000000" spcFirstLastPara="1" vertOverflow="ellipsis" vert="horz" wrap="square" anchor="ctr" anchorCtr="1"/>
          <a:lstStyle/>
          <a:p>
            <a:pPr>
              <a:defRPr sz="2800" b="0" i="0" u="none" strike="noStrike" kern="1200" baseline="0">
                <a:solidFill>
                  <a:schemeClr val="bg1"/>
                </a:solidFill>
                <a:effectLst>
                  <a:outerShdw blurRad="38100" dist="38100" dir="2700000" algn="tl">
                    <a:srgbClr val="000000">
                      <a:alpha val="43137"/>
                    </a:srgbClr>
                  </a:outerShdw>
                </a:effectLst>
                <a:latin typeface="Arial" panose="020B0604020202020204" pitchFamily="34" charset="0"/>
                <a:ea typeface="標楷體" panose="03000509000000000000" pitchFamily="65" charset="-120"/>
                <a:cs typeface="+mn-cs"/>
              </a:defRPr>
            </a:pPr>
            <a:endParaRPr lang="zh-TW"/>
          </a:p>
        </c:txPr>
        <c:crossAx val="839099216"/>
        <c:crosses val="autoZero"/>
        <c:auto val="1"/>
        <c:lblAlgn val="ctr"/>
        <c:lblOffset val="100"/>
        <c:noMultiLvlLbl val="0"/>
      </c:catAx>
      <c:valAx>
        <c:axId val="839099216"/>
        <c:scaling>
          <c:orientation val="minMax"/>
          <c:max val="0.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3200" b="1" i="0" u="none" strike="noStrike" kern="1200" baseline="0">
                    <a:solidFill>
                      <a:srgbClr val="FFFF00"/>
                    </a:solidFill>
                    <a:effectLst>
                      <a:outerShdw blurRad="38100" dist="38100" dir="2700000" algn="tl">
                        <a:srgbClr val="000000">
                          <a:alpha val="43137"/>
                        </a:srgbClr>
                      </a:outerShdw>
                    </a:effectLst>
                    <a:latin typeface="+mn-lt"/>
                    <a:ea typeface="+mn-ea"/>
                    <a:cs typeface="+mn-cs"/>
                  </a:defRPr>
                </a:pPr>
                <a:r>
                  <a:rPr lang="zh-TW" altLang="en-US" sz="3200" b="1" dirty="0">
                    <a:solidFill>
                      <a:srgbClr val="FFFF00"/>
                    </a:solidFill>
                    <a:effectLst>
                      <a:outerShdw blurRad="38100" dist="38100" dir="2700000" algn="tl">
                        <a:srgbClr val="000000">
                          <a:alpha val="43137"/>
                        </a:srgbClr>
                      </a:outerShdw>
                    </a:effectLst>
                  </a:rPr>
                  <a:t>比率</a:t>
                </a:r>
              </a:p>
            </c:rich>
          </c:tx>
          <c:layout>
            <c:manualLayout>
              <c:xMode val="edge"/>
              <c:yMode val="edge"/>
              <c:x val="3.1823183711361419E-2"/>
              <c:y val="0.28124477300537887"/>
            </c:manualLayout>
          </c:layout>
          <c:overlay val="0"/>
          <c:spPr>
            <a:noFill/>
            <a:ln>
              <a:noFill/>
            </a:ln>
            <a:effectLst/>
          </c:spPr>
          <c:txPr>
            <a:bodyPr rot="-5400000" spcFirstLastPara="1" vertOverflow="ellipsis" vert="horz" wrap="square" anchor="ctr" anchorCtr="1"/>
            <a:lstStyle/>
            <a:p>
              <a:pPr>
                <a:defRPr sz="3200" b="1" i="0" u="none" strike="noStrike" kern="1200" baseline="0">
                  <a:solidFill>
                    <a:srgbClr val="FFFF00"/>
                  </a:solidFill>
                  <a:effectLst>
                    <a:outerShdw blurRad="38100" dist="38100" dir="2700000" algn="tl">
                      <a:srgbClr val="000000">
                        <a:alpha val="43137"/>
                      </a:srgbClr>
                    </a:outerShdw>
                  </a:effectLst>
                  <a:latin typeface="+mn-lt"/>
                  <a:ea typeface="+mn-ea"/>
                  <a:cs typeface="+mn-cs"/>
                </a:defRPr>
              </a:pPr>
              <a:endParaRPr lang="zh-TW"/>
            </a:p>
          </c:txPr>
        </c:title>
        <c:numFmt formatCode="0%" sourceLinked="0"/>
        <c:majorTickMark val="none"/>
        <c:minorTickMark val="none"/>
        <c:tickLblPos val="nextTo"/>
        <c:spPr>
          <a:noFill/>
          <a:ln w="38100">
            <a:solidFill>
              <a:srgbClr val="00FFFF"/>
            </a:solidFill>
          </a:ln>
          <a:effectLst/>
        </c:spPr>
        <c:txPr>
          <a:bodyPr rot="-60000000" spcFirstLastPara="1" vertOverflow="ellipsis" vert="horz" wrap="square" anchor="ctr" anchorCtr="1"/>
          <a:lstStyle/>
          <a:p>
            <a:pPr>
              <a:defRPr sz="18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zh-TW"/>
          </a:p>
        </c:txPr>
        <c:crossAx val="839098656"/>
        <c:crosses val="autoZero"/>
        <c:crossBetween val="between"/>
      </c:valAx>
      <c:spPr>
        <a:gradFill>
          <a:gsLst>
            <a:gs pos="0">
              <a:schemeClr val="accent1">
                <a:lumMod val="20000"/>
                <a:lumOff val="80000"/>
              </a:schemeClr>
            </a:gs>
            <a:gs pos="50000">
              <a:schemeClr val="bg1"/>
            </a:gs>
            <a:gs pos="100000">
              <a:schemeClr val="accent1">
                <a:lumMod val="20000"/>
                <a:lumOff val="80000"/>
              </a:schemeClr>
            </a:gs>
          </a:gsLst>
          <a:lin ang="5400000" scaled="1"/>
        </a:gradFill>
        <a:ln w="38100">
          <a:solidFill>
            <a:srgbClr val="00FFFF"/>
          </a:solid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10194488963207"/>
          <c:y val="4.589824949955279E-2"/>
          <c:w val="0.8797461308535528"/>
          <c:h val="0.78471847020685392"/>
        </c:manualLayout>
      </c:layout>
      <c:barChart>
        <c:barDir val="col"/>
        <c:grouping val="clustered"/>
        <c:varyColors val="0"/>
        <c:ser>
          <c:idx val="0"/>
          <c:order val="0"/>
          <c:tx>
            <c:strRef>
              <c:f>工作表1!$A$2</c:f>
              <c:strCache>
                <c:ptCount val="1"/>
                <c:pt idx="0">
                  <c:v>0-10</c:v>
                </c:pt>
              </c:strCache>
            </c:strRef>
          </c:tx>
          <c:spPr>
            <a:solidFill>
              <a:srgbClr val="0070C0"/>
            </a:solidFill>
            <a:ln w="50800">
              <a:noFill/>
              <a:prstDash val="solid"/>
            </a:ln>
            <a:effectLst/>
            <a:scene3d>
              <a:camera prst="orthographicFront"/>
              <a:lightRig rig="threePt" dir="t"/>
            </a:scene3d>
            <a:sp3d>
              <a:bevelT/>
            </a:sp3d>
          </c:spPr>
          <c:invertIfNegative val="0"/>
          <c:cat>
            <c:strRef>
              <c:f>工作表1!$B$1:$U$1</c:f>
              <c:strCache>
                <c:ptCount val="20"/>
                <c:pt idx="0">
                  <c:v>&lt;1</c:v>
                </c:pt>
                <c:pt idx="1">
                  <c:v>1</c:v>
                </c:pt>
                <c:pt idx="2">
                  <c:v>2</c:v>
                </c:pt>
                <c:pt idx="3">
                  <c:v>3</c:v>
                </c:pt>
                <c:pt idx="4">
                  <c:v>4</c:v>
                </c:pt>
                <c:pt idx="5">
                  <c:v>5</c:v>
                </c:pt>
                <c:pt idx="6">
                  <c:v>6</c:v>
                </c:pt>
                <c:pt idx="7">
                  <c:v>7-</c:v>
                </c:pt>
                <c:pt idx="8">
                  <c:v>9-</c:v>
                </c:pt>
                <c:pt idx="9">
                  <c:v>11-</c:v>
                </c:pt>
                <c:pt idx="10">
                  <c:v>13-</c:v>
                </c:pt>
                <c:pt idx="11">
                  <c:v>15-</c:v>
                </c:pt>
                <c:pt idx="12">
                  <c:v>17-</c:v>
                </c:pt>
                <c:pt idx="13">
                  <c:v>19-</c:v>
                </c:pt>
                <c:pt idx="14">
                  <c:v>21-</c:v>
                </c:pt>
                <c:pt idx="15">
                  <c:v>26-</c:v>
                </c:pt>
                <c:pt idx="16">
                  <c:v>36-</c:v>
                </c:pt>
                <c:pt idx="17">
                  <c:v>46-</c:v>
                </c:pt>
                <c:pt idx="18">
                  <c:v>56-</c:v>
                </c:pt>
                <c:pt idx="19">
                  <c:v>65-</c:v>
                </c:pt>
              </c:strCache>
            </c:strRef>
          </c:cat>
          <c:val>
            <c:numRef>
              <c:f>工作表1!$B$2:$U$2</c:f>
              <c:numCache>
                <c:formatCode>General</c:formatCode>
                <c:ptCount val="20"/>
                <c:pt idx="0">
                  <c:v>2.9000000000000001E-2</c:v>
                </c:pt>
                <c:pt idx="1">
                  <c:v>0.54500000000000004</c:v>
                </c:pt>
                <c:pt idx="2">
                  <c:v>0.94499999999999995</c:v>
                </c:pt>
                <c:pt idx="3">
                  <c:v>0.82099999999999995</c:v>
                </c:pt>
                <c:pt idx="4">
                  <c:v>0.79600000000000004</c:v>
                </c:pt>
                <c:pt idx="5">
                  <c:v>0.69899999999999995</c:v>
                </c:pt>
                <c:pt idx="6">
                  <c:v>0.67400000000000004</c:v>
                </c:pt>
                <c:pt idx="7">
                  <c:v>0.75</c:v>
                </c:pt>
                <c:pt idx="8">
                  <c:v>0.65400000000000003</c:v>
                </c:pt>
                <c:pt idx="9">
                  <c:v>0.60799999999999998</c:v>
                </c:pt>
                <c:pt idx="10">
                  <c:v>0.58099999999999996</c:v>
                </c:pt>
                <c:pt idx="11">
                  <c:v>0.55200000000000005</c:v>
                </c:pt>
                <c:pt idx="12">
                  <c:v>0.54100000000000004</c:v>
                </c:pt>
                <c:pt idx="13">
                  <c:v>0.53800000000000003</c:v>
                </c:pt>
                <c:pt idx="14">
                  <c:v>0.50600000000000001</c:v>
                </c:pt>
                <c:pt idx="15">
                  <c:v>0.873</c:v>
                </c:pt>
                <c:pt idx="16">
                  <c:v>0.95799999999999996</c:v>
                </c:pt>
                <c:pt idx="17">
                  <c:v>0.97799999999999998</c:v>
                </c:pt>
                <c:pt idx="18">
                  <c:v>1</c:v>
                </c:pt>
                <c:pt idx="19">
                  <c:v>0.98799999999999999</c:v>
                </c:pt>
              </c:numCache>
            </c:numRef>
          </c:val>
          <c:extLst>
            <c:ext xmlns:c16="http://schemas.microsoft.com/office/drawing/2014/chart" uri="{C3380CC4-5D6E-409C-BE32-E72D297353CC}">
              <c16:uniqueId val="{00000000-322E-40B9-965B-F5DBED11BF6C}"/>
            </c:ext>
          </c:extLst>
        </c:ser>
        <c:dLbls>
          <c:showLegendKey val="0"/>
          <c:showVal val="0"/>
          <c:showCatName val="0"/>
          <c:showSerName val="0"/>
          <c:showPercent val="0"/>
          <c:showBubbleSize val="0"/>
        </c:dLbls>
        <c:gapWidth val="88"/>
        <c:axId val="281054784"/>
        <c:axId val="281055344"/>
      </c:barChart>
      <c:catAx>
        <c:axId val="281054784"/>
        <c:scaling>
          <c:orientation val="minMax"/>
        </c:scaling>
        <c:delete val="0"/>
        <c:axPos val="b"/>
        <c:title>
          <c:tx>
            <c:rich>
              <a:bodyPr rot="0" spcFirstLastPara="1" vertOverflow="ellipsis" vert="horz" wrap="square" anchor="ctr" anchorCtr="1"/>
              <a:lstStyle/>
              <a:p>
                <a:pPr>
                  <a:defRPr sz="2000" b="1" i="0" u="none" strike="noStrike" kern="1200" baseline="0">
                    <a:solidFill>
                      <a:srgbClr val="FFFF00"/>
                    </a:solidFill>
                    <a:effectLst>
                      <a:outerShdw blurRad="38100" dist="38100" dir="2700000" algn="tl">
                        <a:srgbClr val="000000">
                          <a:alpha val="43137"/>
                        </a:srgbClr>
                      </a:outerShdw>
                    </a:effectLst>
                    <a:latin typeface="+mn-lt"/>
                    <a:ea typeface="+mn-ea"/>
                    <a:cs typeface="+mn-cs"/>
                  </a:defRPr>
                </a:pPr>
                <a:r>
                  <a:rPr lang="zh-TW" altLang="en-US" sz="2000" b="1" dirty="0" smtClean="0">
                    <a:solidFill>
                      <a:srgbClr val="FFFF00"/>
                    </a:solidFill>
                    <a:effectLst>
                      <a:outerShdw blurRad="38100" dist="38100" dir="2700000" algn="tl">
                        <a:srgbClr val="000000">
                          <a:alpha val="43137"/>
                        </a:srgbClr>
                      </a:outerShdw>
                    </a:effectLst>
                  </a:rPr>
                  <a:t>年齡 </a:t>
                </a:r>
                <a:r>
                  <a:rPr lang="en-US" altLang="zh-TW" sz="2000" b="1" dirty="0" smtClean="0">
                    <a:solidFill>
                      <a:srgbClr val="FFFF00"/>
                    </a:solidFill>
                    <a:effectLst>
                      <a:outerShdw blurRad="38100" dist="38100" dir="2700000" algn="tl">
                        <a:srgbClr val="000000">
                          <a:alpha val="43137"/>
                        </a:srgbClr>
                      </a:outerShdw>
                    </a:effectLst>
                  </a:rPr>
                  <a:t>(</a:t>
                </a:r>
                <a:r>
                  <a:rPr lang="zh-TW" altLang="en-US" sz="2000" b="1" dirty="0" smtClean="0">
                    <a:solidFill>
                      <a:srgbClr val="FFFF00"/>
                    </a:solidFill>
                    <a:effectLst>
                      <a:outerShdw blurRad="38100" dist="38100" dir="2700000" algn="tl">
                        <a:srgbClr val="000000">
                          <a:alpha val="43137"/>
                        </a:srgbClr>
                      </a:outerShdw>
                    </a:effectLst>
                  </a:rPr>
                  <a:t>歲）</a:t>
                </a:r>
                <a:endParaRPr lang="zh-TW" altLang="en-US" sz="2000" b="1" dirty="0">
                  <a:solidFill>
                    <a:srgbClr val="FFFF00"/>
                  </a:solidFill>
                  <a:effectLst>
                    <a:outerShdw blurRad="38100" dist="38100" dir="2700000" algn="tl">
                      <a:srgbClr val="000000">
                        <a:alpha val="43137"/>
                      </a:srgbClr>
                    </a:outerShdw>
                  </a:effectLst>
                </a:endParaRPr>
              </a:p>
            </c:rich>
          </c:tx>
          <c:layout/>
          <c:overlay val="0"/>
          <c:spPr>
            <a:noFill/>
            <a:ln>
              <a:noFill/>
            </a:ln>
            <a:effectLst/>
          </c:spPr>
          <c:txPr>
            <a:bodyPr rot="0" spcFirstLastPara="1" vertOverflow="ellipsis" vert="horz" wrap="square" anchor="ctr" anchorCtr="1"/>
            <a:lstStyle/>
            <a:p>
              <a:pPr>
                <a:defRPr sz="2000" b="1" i="0" u="none" strike="noStrike" kern="1200" baseline="0">
                  <a:solidFill>
                    <a:srgbClr val="FFFF00"/>
                  </a:solidFill>
                  <a:effectLst>
                    <a:outerShdw blurRad="38100" dist="38100" dir="2700000" algn="tl">
                      <a:srgbClr val="000000">
                        <a:alpha val="43137"/>
                      </a:srgbClr>
                    </a:outerShdw>
                  </a:effectLst>
                  <a:latin typeface="+mn-lt"/>
                  <a:ea typeface="+mn-ea"/>
                  <a:cs typeface="+mn-cs"/>
                </a:defRPr>
              </a:pPr>
              <a:endParaRPr lang="zh-TW"/>
            </a:p>
          </c:txPr>
        </c:title>
        <c:numFmt formatCode="General" sourceLinked="1"/>
        <c:majorTickMark val="in"/>
        <c:minorTickMark val="none"/>
        <c:tickLblPos val="nextTo"/>
        <c:spPr>
          <a:noFill/>
          <a:ln w="38100" cap="flat" cmpd="sng" algn="ctr">
            <a:solidFill>
              <a:srgbClr val="00FFFF"/>
            </a:solidFill>
            <a:round/>
          </a:ln>
          <a:effectLst/>
        </c:spPr>
        <c:txPr>
          <a:bodyPr rot="-60000000" spcFirstLastPara="1" vertOverflow="ellipsis" vert="horz" wrap="square" anchor="ctr" anchorCtr="1"/>
          <a:lstStyle/>
          <a:p>
            <a:pPr>
              <a:defRPr sz="1400" b="0" i="0" u="none" strike="noStrike" kern="1200" baseline="0">
                <a:solidFill>
                  <a:schemeClr val="bg1"/>
                </a:solidFill>
                <a:effectLst>
                  <a:outerShdw blurRad="38100" dist="38100" dir="2700000" algn="tl">
                    <a:srgbClr val="000000">
                      <a:alpha val="43137"/>
                    </a:srgbClr>
                  </a:outerShdw>
                </a:effectLst>
                <a:latin typeface="Arial" panose="020B0604020202020204" pitchFamily="34" charset="0"/>
                <a:ea typeface="標楷體" panose="03000509000000000000" pitchFamily="65" charset="-120"/>
                <a:cs typeface="+mn-cs"/>
              </a:defRPr>
            </a:pPr>
            <a:endParaRPr lang="zh-TW"/>
          </a:p>
        </c:txPr>
        <c:crossAx val="281055344"/>
        <c:crosses val="autoZero"/>
        <c:auto val="1"/>
        <c:lblAlgn val="ctr"/>
        <c:lblOffset val="100"/>
        <c:noMultiLvlLbl val="0"/>
      </c:catAx>
      <c:valAx>
        <c:axId val="2810553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38100">
            <a:solidFill>
              <a:srgbClr val="00FFFF"/>
            </a:solidFill>
          </a:ln>
          <a:effectLst/>
        </c:spPr>
        <c:txPr>
          <a:bodyPr rot="-60000000" spcFirstLastPara="1" vertOverflow="ellipsis" vert="horz" wrap="square" anchor="ctr" anchorCtr="1"/>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zh-TW"/>
          </a:p>
        </c:txPr>
        <c:crossAx val="281054784"/>
        <c:crosses val="autoZero"/>
        <c:crossBetween val="between"/>
      </c:valAx>
      <c:spPr>
        <a:gradFill>
          <a:gsLst>
            <a:gs pos="0">
              <a:schemeClr val="accent1">
                <a:lumMod val="20000"/>
                <a:lumOff val="80000"/>
              </a:schemeClr>
            </a:gs>
            <a:gs pos="50000">
              <a:schemeClr val="bg1"/>
            </a:gs>
            <a:gs pos="100000">
              <a:schemeClr val="accent1">
                <a:lumMod val="20000"/>
                <a:lumOff val="80000"/>
              </a:schemeClr>
            </a:gs>
          </a:gsLst>
          <a:lin ang="5400000" scaled="1"/>
        </a:gradFill>
        <a:ln w="38100">
          <a:solidFill>
            <a:srgbClr val="00FFFF"/>
          </a:solid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kumimoji="1" sz="1200" b="0">
                <a:latin typeface="Arial" panose="020B0604020202020204" pitchFamily="34" charset="0"/>
              </a:defRPr>
            </a:lvl1pPr>
          </a:lstStyle>
          <a:p>
            <a:endParaRPr lang="en-US" altLang="zh-TW"/>
          </a:p>
        </p:txBody>
      </p:sp>
      <p:sp>
        <p:nvSpPr>
          <p:cNvPr id="296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1" sz="1200" b="0">
                <a:latin typeface="Arial" panose="020B0604020202020204" pitchFamily="34" charset="0"/>
              </a:defRPr>
            </a:lvl1pPr>
          </a:lstStyle>
          <a:p>
            <a:endParaRPr lang="en-US" altLang="zh-TW"/>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kumimoji="1" sz="1200" b="0">
                <a:latin typeface="Arial" panose="020B0604020202020204" pitchFamily="34" charset="0"/>
              </a:defRPr>
            </a:lvl1pPr>
          </a:lstStyle>
          <a:p>
            <a:endParaRPr lang="en-US" altLang="zh-TW"/>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kumimoji="1" sz="1200" b="0">
                <a:latin typeface="Arial" panose="020B0604020202020204" pitchFamily="34" charset="0"/>
              </a:defRPr>
            </a:lvl1pPr>
          </a:lstStyle>
          <a:p>
            <a:fld id="{08C59276-0CA6-4937-A879-A51F386C3D4C}" type="slidenum">
              <a:rPr lang="en-US" altLang="zh-TW"/>
              <a:pPr/>
              <a:t>‹#›</a:t>
            </a:fld>
            <a:endParaRPr lang="en-US" altLang="zh-TW"/>
          </a:p>
        </p:txBody>
      </p:sp>
    </p:spTree>
    <p:extLst>
      <p:ext uri="{BB962C8B-B14F-4D97-AF65-F5344CB8AC3E}">
        <p14:creationId xmlns:p14="http://schemas.microsoft.com/office/powerpoint/2010/main" val="17946293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anose="020B0604020202020204" pitchFamily="34" charset="0"/>
        <a:ea typeface="新細明體" panose="02020500000000000000" pitchFamily="18" charset="-120"/>
        <a:cs typeface="+mn-cs"/>
      </a:defRPr>
    </a:lvl1pPr>
    <a:lvl2pPr marL="457200" algn="l" rtl="0" fontAlgn="base">
      <a:spcBef>
        <a:spcPct val="30000"/>
      </a:spcBef>
      <a:spcAft>
        <a:spcPct val="0"/>
      </a:spcAft>
      <a:defRPr kumimoji="1" sz="1200" kern="1200">
        <a:solidFill>
          <a:schemeClr val="tx1"/>
        </a:solidFill>
        <a:latin typeface="Arial" panose="020B0604020202020204" pitchFamily="34" charset="0"/>
        <a:ea typeface="新細明體" panose="02020500000000000000" pitchFamily="18" charset="-120"/>
        <a:cs typeface="+mn-cs"/>
      </a:defRPr>
    </a:lvl2pPr>
    <a:lvl3pPr marL="914400" algn="l" rtl="0" fontAlgn="base">
      <a:spcBef>
        <a:spcPct val="30000"/>
      </a:spcBef>
      <a:spcAft>
        <a:spcPct val="0"/>
      </a:spcAft>
      <a:defRPr kumimoji="1" sz="1200" kern="1200">
        <a:solidFill>
          <a:schemeClr val="tx1"/>
        </a:solidFill>
        <a:latin typeface="Arial" panose="020B0604020202020204" pitchFamily="34" charset="0"/>
        <a:ea typeface="新細明體" panose="02020500000000000000" pitchFamily="18" charset="-120"/>
        <a:cs typeface="+mn-cs"/>
      </a:defRPr>
    </a:lvl3pPr>
    <a:lvl4pPr marL="1371600" algn="l" rtl="0" fontAlgn="base">
      <a:spcBef>
        <a:spcPct val="30000"/>
      </a:spcBef>
      <a:spcAft>
        <a:spcPct val="0"/>
      </a:spcAft>
      <a:defRPr kumimoji="1" sz="1200" kern="1200">
        <a:solidFill>
          <a:schemeClr val="tx1"/>
        </a:solidFill>
        <a:latin typeface="Arial" panose="020B0604020202020204" pitchFamily="34" charset="0"/>
        <a:ea typeface="新細明體" panose="02020500000000000000" pitchFamily="18" charset="-120"/>
        <a:cs typeface="+mn-cs"/>
      </a:defRPr>
    </a:lvl4pPr>
    <a:lvl5pPr marL="1828800" algn="l" rtl="0" fontAlgn="base">
      <a:spcBef>
        <a:spcPct val="30000"/>
      </a:spcBef>
      <a:spcAft>
        <a:spcPct val="0"/>
      </a:spcAft>
      <a:defRPr kumimoji="1" sz="1200"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244416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4224398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1416892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533400" y="1295400"/>
            <a:ext cx="40005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86300" y="1295400"/>
            <a:ext cx="40005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804605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927162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1773880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932140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740194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4014280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936808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05600" y="228600"/>
            <a:ext cx="2057400" cy="60960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533400" y="228600"/>
            <a:ext cx="6019800" cy="60960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419037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630779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533400" y="228600"/>
            <a:ext cx="8229600" cy="6096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267251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1339951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6539829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Tree>
    <p:extLst>
      <p:ext uri="{BB962C8B-B14F-4D97-AF65-F5344CB8AC3E}">
        <p14:creationId xmlns:p14="http://schemas.microsoft.com/office/powerpoint/2010/main" val="1326701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533400" y="1295400"/>
            <a:ext cx="4000500" cy="5029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86300" y="1295400"/>
            <a:ext cx="4000500" cy="5029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356066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391411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7327076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59981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Tree>
    <p:extLst>
      <p:ext uri="{BB962C8B-B14F-4D97-AF65-F5344CB8AC3E}">
        <p14:creationId xmlns:p14="http://schemas.microsoft.com/office/powerpoint/2010/main" val="11587529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Tree>
    <p:extLst>
      <p:ext uri="{BB962C8B-B14F-4D97-AF65-F5344CB8AC3E}">
        <p14:creationId xmlns:p14="http://schemas.microsoft.com/office/powerpoint/2010/main" val="276225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7119618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811118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05600" y="228600"/>
            <a:ext cx="2057400" cy="60960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533400" y="228600"/>
            <a:ext cx="6019800" cy="60960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746597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0723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05600" y="228600"/>
            <a:ext cx="2057400" cy="60960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533400" y="228600"/>
            <a:ext cx="6019800" cy="60960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943967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533400" y="228600"/>
            <a:ext cx="8229600" cy="838200"/>
          </a:xfrm>
        </p:spPr>
        <p:txBody>
          <a:bodyPr/>
          <a:lstStyle/>
          <a:p>
            <a:r>
              <a:rPr lang="zh-TW" altLang="en-US" smtClean="0"/>
              <a:t>按一下以編輯母片標題樣式</a:t>
            </a:r>
            <a:endParaRPr lang="zh-TW" altLang="en-US"/>
          </a:p>
        </p:txBody>
      </p:sp>
      <p:sp>
        <p:nvSpPr>
          <p:cNvPr id="3" name="圖表版面配置區 2"/>
          <p:cNvSpPr>
            <a:spLocks noGrp="1"/>
          </p:cNvSpPr>
          <p:nvPr>
            <p:ph type="chart" idx="1"/>
          </p:nvPr>
        </p:nvSpPr>
        <p:spPr>
          <a:xfrm>
            <a:off x="533400" y="1295400"/>
            <a:ext cx="8153400" cy="5029200"/>
          </a:xfrm>
        </p:spPr>
        <p:txBody>
          <a:bodyPr/>
          <a:lstStyle/>
          <a:p>
            <a:endParaRPr lang="zh-TW" altLang="en-US"/>
          </a:p>
        </p:txBody>
      </p:sp>
    </p:spTree>
    <p:extLst>
      <p:ext uri="{BB962C8B-B14F-4D97-AF65-F5344CB8AC3E}">
        <p14:creationId xmlns:p14="http://schemas.microsoft.com/office/powerpoint/2010/main" val="2170214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533400" y="228600"/>
            <a:ext cx="8229600" cy="8382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533400" y="1295400"/>
            <a:ext cx="4000500" cy="2438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86300" y="1295400"/>
            <a:ext cx="4000500" cy="2438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533400" y="3886200"/>
            <a:ext cx="4000500" cy="2438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內容版面配置區 5"/>
          <p:cNvSpPr>
            <a:spLocks noGrp="1"/>
          </p:cNvSpPr>
          <p:nvPr>
            <p:ph sz="quarter" idx="4"/>
          </p:nvPr>
        </p:nvSpPr>
        <p:spPr>
          <a:xfrm>
            <a:off x="4686300" y="3886200"/>
            <a:ext cx="4000500" cy="2438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35838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533400" y="228600"/>
            <a:ext cx="8229600" cy="6096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909701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13356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tx2"/>
            </a:gs>
            <a:gs pos="50000">
              <a:srgbClr val="0000CC"/>
            </a:gs>
            <a:gs pos="100000">
              <a:schemeClr val="tx2"/>
            </a:gs>
          </a:gsLst>
          <a:lin ang="5400000" scaled="1"/>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33400" y="22860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4099" name="Rectangle 3"/>
          <p:cNvSpPr>
            <a:spLocks noGrp="1" noChangeArrowheads="1"/>
          </p:cNvSpPr>
          <p:nvPr>
            <p:ph type="body" idx="1"/>
          </p:nvPr>
        </p:nvSpPr>
        <p:spPr bwMode="auto">
          <a:xfrm>
            <a:off x="533400" y="1295400"/>
            <a:ext cx="8153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100" name="Rectangle 4"/>
          <p:cNvSpPr>
            <a:spLocks noChangeArrowheads="1"/>
          </p:cNvSpPr>
          <p:nvPr/>
        </p:nvSpPr>
        <p:spPr bwMode="auto">
          <a:xfrm>
            <a:off x="0" y="0"/>
            <a:ext cx="304800" cy="6858000"/>
          </a:xfrm>
          <a:prstGeom prst="rect">
            <a:avLst/>
          </a:prstGeom>
          <a:gradFill rotWithShape="0">
            <a:gsLst>
              <a:gs pos="0">
                <a:srgbClr val="0000CC"/>
              </a:gs>
              <a:gs pos="50000">
                <a:srgbClr val="33CCFF"/>
              </a:gs>
              <a:gs pos="100000">
                <a:srgbClr val="0000CC"/>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1" name="Text Box 5"/>
          <p:cNvSpPr txBox="1">
            <a:spLocks noChangeArrowheads="1"/>
          </p:cNvSpPr>
          <p:nvPr/>
        </p:nvSpPr>
        <p:spPr bwMode="auto">
          <a:xfrm>
            <a:off x="0" y="6400800"/>
            <a:ext cx="895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a:solidFill>
                  <a:srgbClr val="FF3300"/>
                </a:solidFill>
                <a:effectLst>
                  <a:outerShdw blurRad="38100" dist="38100" dir="2700000" algn="tl">
                    <a:srgbClr val="000000"/>
                  </a:outerShdw>
                </a:effectLst>
              </a:rPr>
              <a:t>G.Q.</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6" r:id="rId3"/>
    <p:sldLayoutId id="2147483657" r:id="rId4"/>
    <p:sldLayoutId id="2147483661" r:id="rId5"/>
    <p:sldLayoutId id="2147483673" r:id="rId6"/>
    <p:sldLayoutId id="2147483674" r:id="rId7"/>
    <p:sldLayoutId id="2147483675" r:id="rId8"/>
  </p:sldLayoutIdLst>
  <p:txStyles>
    <p:titleStyle>
      <a:lvl1pPr algn="l" rtl="0" eaLnBrk="0" fontAlgn="base" hangingPunct="0">
        <a:spcBef>
          <a:spcPct val="0"/>
        </a:spcBef>
        <a:spcAft>
          <a:spcPct val="0"/>
        </a:spcAft>
        <a:defRPr sz="4000" b="1" kern="1200">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panose="020B0604020202020204" pitchFamily="34" charset="0"/>
          <a:ea typeface="標楷體" panose="03000509000000000000" pitchFamily="65" charset="-120"/>
        </a:defRPr>
      </a:lvl2pPr>
      <a:lvl3pPr algn="l"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panose="020B0604020202020204" pitchFamily="34" charset="0"/>
          <a:ea typeface="標楷體" panose="03000509000000000000" pitchFamily="65" charset="-120"/>
        </a:defRPr>
      </a:lvl3pPr>
      <a:lvl4pPr algn="l"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panose="020B0604020202020204" pitchFamily="34" charset="0"/>
          <a:ea typeface="標楷體" panose="03000509000000000000" pitchFamily="65" charset="-120"/>
        </a:defRPr>
      </a:lvl4pPr>
      <a:lvl5pPr algn="l"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panose="020B0604020202020204" pitchFamily="34" charset="0"/>
          <a:ea typeface="標楷體" panose="03000509000000000000" pitchFamily="65" charset="-120"/>
        </a:defRPr>
      </a:lvl5pPr>
      <a:lvl6pPr marL="457200" algn="l"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panose="020B0604020202020204" pitchFamily="34" charset="0"/>
          <a:ea typeface="標楷體" panose="03000509000000000000" pitchFamily="65" charset="-120"/>
        </a:defRPr>
      </a:lvl6pPr>
      <a:lvl7pPr marL="914400" algn="l"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panose="020B0604020202020204" pitchFamily="34" charset="0"/>
          <a:ea typeface="標楷體" panose="03000509000000000000" pitchFamily="65" charset="-120"/>
        </a:defRPr>
      </a:lvl7pPr>
      <a:lvl8pPr marL="1371600" algn="l"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panose="020B0604020202020204" pitchFamily="34" charset="0"/>
          <a:ea typeface="標楷體" panose="03000509000000000000" pitchFamily="65" charset="-120"/>
        </a:defRPr>
      </a:lvl8pPr>
      <a:lvl9pPr marL="1828800" algn="l"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panose="020B0604020202020204" pitchFamily="34" charset="0"/>
          <a:ea typeface="標楷體" panose="03000509000000000000" pitchFamily="65" charset="-120"/>
        </a:defRPr>
      </a:lvl9pPr>
    </p:titleStyle>
    <p:bodyStyle>
      <a:lvl1pPr marL="342900" indent="-342900" algn="l" rtl="0" eaLnBrk="0" fontAlgn="base" hangingPunct="0">
        <a:spcBef>
          <a:spcPct val="20000"/>
        </a:spcBef>
        <a:spcAft>
          <a:spcPct val="0"/>
        </a:spcAft>
        <a:buClr>
          <a:srgbClr val="FF3300"/>
        </a:buClr>
        <a:buSzPct val="70000"/>
        <a:buFont typeface="Monotype Sorts" charset="2"/>
        <a:buChar char="l"/>
        <a:defRPr sz="2400" kern="1200">
          <a:solidFill>
            <a:srgbClr val="FFFF00"/>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66FF33"/>
        </a:buClr>
        <a:buSzPct val="70000"/>
        <a:buFont typeface="Monotype Sorts" charset="2"/>
        <a:buChar char="m"/>
        <a:defRPr sz="2400" kern="1200">
          <a:solidFill>
            <a:schemeClr val="bg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rgbClr val="FFFF00"/>
        </a:buClr>
        <a:buSzPct val="70000"/>
        <a:buFont typeface="Wingdings" panose="05000000000000000000" pitchFamily="2" charset="2"/>
        <a:buChar char="q"/>
        <a:defRPr sz="2400" kern="1200">
          <a:solidFill>
            <a:schemeClr val="bg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rgbClr val="66FF33"/>
        </a:buClr>
        <a:buSzPct val="70000"/>
        <a:buFont typeface="Wingdings" panose="05000000000000000000" pitchFamily="2" charset="2"/>
        <a:buChar char="v"/>
        <a:defRPr sz="2400" kern="1200">
          <a:solidFill>
            <a:schemeClr val="bg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har char="»"/>
        <a:defRPr sz="2400" kern="1200">
          <a:solidFill>
            <a:schemeClr val="bg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tx2"/>
            </a:gs>
            <a:gs pos="50000">
              <a:srgbClr val="0000CC"/>
            </a:gs>
            <a:gs pos="100000">
              <a:schemeClr val="tx2"/>
            </a:gs>
          </a:gsLst>
          <a:lin ang="5400000" scaled="1"/>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33400" y="228600"/>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4099" name="Rectangle 3"/>
          <p:cNvSpPr>
            <a:spLocks noGrp="1" noChangeArrowheads="1"/>
          </p:cNvSpPr>
          <p:nvPr>
            <p:ph type="body" idx="1"/>
          </p:nvPr>
        </p:nvSpPr>
        <p:spPr bwMode="auto">
          <a:xfrm>
            <a:off x="533400" y="1295400"/>
            <a:ext cx="81534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ChangeArrowheads="1"/>
          </p:cNvSpPr>
          <p:nvPr/>
        </p:nvSpPr>
        <p:spPr bwMode="auto">
          <a:xfrm>
            <a:off x="0" y="0"/>
            <a:ext cx="304800" cy="6858000"/>
          </a:xfrm>
          <a:prstGeom prst="rect">
            <a:avLst/>
          </a:prstGeom>
          <a:gradFill rotWithShape="0">
            <a:gsLst>
              <a:gs pos="0">
                <a:srgbClr val="0000CC"/>
              </a:gs>
              <a:gs pos="50000">
                <a:srgbClr val="33CCFF"/>
              </a:gs>
              <a:gs pos="100000">
                <a:srgbClr val="0000CC"/>
              </a:gs>
            </a:gsLst>
            <a:lin ang="5400000" scaled="1"/>
          </a:gradFill>
          <a:ln w="9525">
            <a:solidFill>
              <a:schemeClr val="tx1"/>
            </a:solidFill>
            <a:miter lim="800000"/>
            <a:headEnd/>
            <a:tailEnd/>
          </a:ln>
        </p:spPr>
        <p:txBody>
          <a:bodyPr wrap="none" anchor="ctr"/>
          <a:lstStyle>
            <a:lvl1pPr>
              <a:defRPr sz="2400" b="1">
                <a:solidFill>
                  <a:schemeClr val="tx1"/>
                </a:solidFill>
                <a:latin typeface="Arial Black" panose="020B0A04020102020204" pitchFamily="34" charset="0"/>
                <a:ea typeface="新細明體" panose="02020500000000000000" pitchFamily="18" charset="-120"/>
              </a:defRPr>
            </a:lvl1pPr>
            <a:lvl2pPr marL="742950" indent="-285750">
              <a:defRPr sz="2400" b="1">
                <a:solidFill>
                  <a:schemeClr val="tx1"/>
                </a:solidFill>
                <a:latin typeface="Arial Black" panose="020B0A04020102020204" pitchFamily="34" charset="0"/>
                <a:ea typeface="新細明體" panose="02020500000000000000" pitchFamily="18" charset="-120"/>
              </a:defRPr>
            </a:lvl2pPr>
            <a:lvl3pPr marL="1143000" indent="-228600">
              <a:defRPr sz="2400" b="1">
                <a:solidFill>
                  <a:schemeClr val="tx1"/>
                </a:solidFill>
                <a:latin typeface="Arial Black" panose="020B0A04020102020204" pitchFamily="34" charset="0"/>
                <a:ea typeface="新細明體" panose="02020500000000000000" pitchFamily="18" charset="-120"/>
              </a:defRPr>
            </a:lvl3pPr>
            <a:lvl4pPr marL="1600200" indent="-228600">
              <a:defRPr sz="2400" b="1">
                <a:solidFill>
                  <a:schemeClr val="tx1"/>
                </a:solidFill>
                <a:latin typeface="Arial Black" panose="020B0A04020102020204" pitchFamily="34" charset="0"/>
                <a:ea typeface="新細明體" panose="02020500000000000000" pitchFamily="18" charset="-120"/>
              </a:defRPr>
            </a:lvl4pPr>
            <a:lvl5pPr marL="2057400" indent="-228600">
              <a:defRPr sz="2400" b="1">
                <a:solidFill>
                  <a:schemeClr val="tx1"/>
                </a:solidFill>
                <a:latin typeface="Arial Black" panose="020B0A04020102020204" pitchFamily="34" charset="0"/>
                <a:ea typeface="新細明體" panose="02020500000000000000" pitchFamily="18" charset="-120"/>
              </a:defRPr>
            </a:lvl5pPr>
            <a:lvl6pPr marL="2514600" indent="-228600" eaLnBrk="0" fontAlgn="base" hangingPunct="0">
              <a:spcBef>
                <a:spcPct val="0"/>
              </a:spcBef>
              <a:spcAft>
                <a:spcPct val="0"/>
              </a:spcAft>
              <a:defRPr sz="2400" b="1">
                <a:solidFill>
                  <a:schemeClr val="tx1"/>
                </a:solidFill>
                <a:latin typeface="Arial Black" panose="020B0A04020102020204" pitchFamily="34" charset="0"/>
                <a:ea typeface="新細明體" panose="02020500000000000000" pitchFamily="18" charset="-120"/>
              </a:defRPr>
            </a:lvl6pPr>
            <a:lvl7pPr marL="2971800" indent="-228600" eaLnBrk="0" fontAlgn="base" hangingPunct="0">
              <a:spcBef>
                <a:spcPct val="0"/>
              </a:spcBef>
              <a:spcAft>
                <a:spcPct val="0"/>
              </a:spcAft>
              <a:defRPr sz="2400" b="1">
                <a:solidFill>
                  <a:schemeClr val="tx1"/>
                </a:solidFill>
                <a:latin typeface="Arial Black" panose="020B0A04020102020204" pitchFamily="34" charset="0"/>
                <a:ea typeface="新細明體" panose="02020500000000000000" pitchFamily="18" charset="-120"/>
              </a:defRPr>
            </a:lvl7pPr>
            <a:lvl8pPr marL="3429000" indent="-228600" eaLnBrk="0" fontAlgn="base" hangingPunct="0">
              <a:spcBef>
                <a:spcPct val="0"/>
              </a:spcBef>
              <a:spcAft>
                <a:spcPct val="0"/>
              </a:spcAft>
              <a:defRPr sz="2400" b="1">
                <a:solidFill>
                  <a:schemeClr val="tx1"/>
                </a:solidFill>
                <a:latin typeface="Arial Black" panose="020B0A04020102020204" pitchFamily="34" charset="0"/>
                <a:ea typeface="新細明體" panose="02020500000000000000" pitchFamily="18" charset="-120"/>
              </a:defRPr>
            </a:lvl8pPr>
            <a:lvl9pPr marL="3886200" indent="-228600" eaLnBrk="0" fontAlgn="base" hangingPunct="0">
              <a:spcBef>
                <a:spcPct val="0"/>
              </a:spcBef>
              <a:spcAft>
                <a:spcPct val="0"/>
              </a:spcAft>
              <a:defRPr sz="2400" b="1">
                <a:solidFill>
                  <a:schemeClr val="tx1"/>
                </a:solidFill>
                <a:latin typeface="Arial Black" panose="020B0A04020102020204" pitchFamily="34" charset="0"/>
                <a:ea typeface="新細明體" panose="02020500000000000000" pitchFamily="18" charset="-120"/>
              </a:defRPr>
            </a:lvl9pPr>
          </a:lstStyle>
          <a:p>
            <a:pPr>
              <a:defRPr/>
            </a:pPr>
            <a:endParaRPr lang="zh-TW" altLang="en-US" smtClean="0">
              <a:solidFill>
                <a:srgbClr val="000000"/>
              </a:solidFill>
            </a:endParaRPr>
          </a:p>
        </p:txBody>
      </p:sp>
      <p:sp>
        <p:nvSpPr>
          <p:cNvPr id="4101" name="Text Box 5"/>
          <p:cNvSpPr txBox="1">
            <a:spLocks noChangeArrowheads="1"/>
          </p:cNvSpPr>
          <p:nvPr/>
        </p:nvSpPr>
        <p:spPr bwMode="auto">
          <a:xfrm>
            <a:off x="0" y="6400800"/>
            <a:ext cx="895350" cy="457200"/>
          </a:xfrm>
          <a:prstGeom prst="rect">
            <a:avLst/>
          </a:prstGeom>
          <a:noFill/>
          <a:ln w="9525">
            <a:noFill/>
            <a:miter lim="800000"/>
            <a:headEnd/>
            <a:tailEnd/>
          </a:ln>
          <a:effectLst/>
        </p:spPr>
        <p:txBody>
          <a:bodyPr wrap="none">
            <a:spAutoFit/>
          </a:bodyPr>
          <a:lstStyle/>
          <a:p>
            <a:pPr>
              <a:defRPr/>
            </a:pPr>
            <a:r>
              <a:rPr lang="en-US" altLang="zh-TW">
                <a:solidFill>
                  <a:srgbClr val="FF3300"/>
                </a:solidFill>
                <a:effectLst>
                  <a:outerShdw blurRad="38100" dist="38100" dir="2700000" algn="tl">
                    <a:srgbClr val="000000"/>
                  </a:outerShdw>
                </a:effectLst>
              </a:rPr>
              <a:t>G.Q.</a:t>
            </a:r>
          </a:p>
        </p:txBody>
      </p:sp>
    </p:spTree>
    <p:extLst>
      <p:ext uri="{BB962C8B-B14F-4D97-AF65-F5344CB8AC3E}">
        <p14:creationId xmlns:p14="http://schemas.microsoft.com/office/powerpoint/2010/main" val="209004320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rtl="0" eaLnBrk="0" fontAlgn="base" hangingPunct="0">
        <a:spcBef>
          <a:spcPct val="0"/>
        </a:spcBef>
        <a:spcAft>
          <a:spcPct val="0"/>
        </a:spcAft>
        <a:defRPr sz="4000" b="1">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charset="0"/>
          <a:ea typeface="標楷體" pitchFamily="65" charset="-120"/>
        </a:defRPr>
      </a:lvl2pPr>
      <a:lvl3pPr algn="l"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charset="0"/>
          <a:ea typeface="標楷體" pitchFamily="65" charset="-120"/>
        </a:defRPr>
      </a:lvl3pPr>
      <a:lvl4pPr algn="l"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charset="0"/>
          <a:ea typeface="標楷體" pitchFamily="65" charset="-120"/>
        </a:defRPr>
      </a:lvl4pPr>
      <a:lvl5pPr algn="l"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charset="0"/>
          <a:ea typeface="標楷體" pitchFamily="65" charset="-120"/>
        </a:defRPr>
      </a:lvl5pPr>
      <a:lvl6pPr marL="457200" algn="l"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charset="0"/>
          <a:ea typeface="標楷體" pitchFamily="65" charset="-120"/>
        </a:defRPr>
      </a:lvl6pPr>
      <a:lvl7pPr marL="914400" algn="l"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charset="0"/>
          <a:ea typeface="標楷體" pitchFamily="65" charset="-120"/>
        </a:defRPr>
      </a:lvl7pPr>
      <a:lvl8pPr marL="1371600" algn="l"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charset="0"/>
          <a:ea typeface="標楷體" pitchFamily="65" charset="-120"/>
        </a:defRPr>
      </a:lvl8pPr>
      <a:lvl9pPr marL="1828800" algn="l"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charset="0"/>
          <a:ea typeface="標楷體" pitchFamily="65" charset="-120"/>
        </a:defRPr>
      </a:lvl9pPr>
    </p:titleStyle>
    <p:bodyStyle>
      <a:lvl1pPr marL="342900" indent="-342900" algn="l" rtl="0" eaLnBrk="0" fontAlgn="base" hangingPunct="0">
        <a:spcBef>
          <a:spcPct val="20000"/>
        </a:spcBef>
        <a:spcAft>
          <a:spcPct val="0"/>
        </a:spcAft>
        <a:buClr>
          <a:srgbClr val="FF3300"/>
        </a:buClr>
        <a:buSzPct val="70000"/>
        <a:buFont typeface="Monotype Sorts" pitchFamily="2" charset="2"/>
        <a:buChar char="l"/>
        <a:defRPr sz="2400">
          <a:solidFill>
            <a:srgbClr val="FFFF00"/>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66FF33"/>
        </a:buClr>
        <a:buSzPct val="70000"/>
        <a:buFont typeface="Monotype Sorts" pitchFamily="2" charset="2"/>
        <a:buChar char="m"/>
        <a:defRPr sz="2400">
          <a:solidFill>
            <a:schemeClr val="bg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rgbClr val="FFFF00"/>
        </a:buClr>
        <a:buSzPct val="70000"/>
        <a:buFont typeface="Wingdings" panose="05000000000000000000" pitchFamily="2" charset="2"/>
        <a:buChar char="q"/>
        <a:defRPr sz="2400">
          <a:solidFill>
            <a:schemeClr val="bg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rgbClr val="66FF33"/>
        </a:buClr>
        <a:buSzPct val="70000"/>
        <a:buFont typeface="Wingdings" panose="05000000000000000000" pitchFamily="2" charset="2"/>
        <a:buChar char="v"/>
        <a:defRPr sz="2400">
          <a:solidFill>
            <a:schemeClr val="bg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har char="»"/>
        <a:defRPr sz="2400">
          <a:solidFill>
            <a:schemeClr val="bg1"/>
          </a:solidFill>
          <a:effectLst>
            <a:outerShdw blurRad="38100" dist="38100" dir="2700000" algn="tl">
              <a:srgbClr val="000000"/>
            </a:outerShdw>
          </a:effectLst>
          <a:latin typeface="+mn-lt"/>
          <a:ea typeface="+mn-ea"/>
        </a:defRPr>
      </a:lvl5pPr>
      <a:lvl6pPr marL="2514600" indent="-228600" algn="l" rtl="0" eaLnBrk="0" fontAlgn="base" hangingPunct="0">
        <a:spcBef>
          <a:spcPct val="20000"/>
        </a:spcBef>
        <a:spcAft>
          <a:spcPct val="0"/>
        </a:spcAft>
        <a:buChar char="»"/>
        <a:defRPr sz="2400">
          <a:solidFill>
            <a:schemeClr val="bg1"/>
          </a:solidFill>
          <a:effectLst>
            <a:outerShdw blurRad="38100" dist="38100" dir="2700000" algn="tl">
              <a:srgbClr val="000000"/>
            </a:outerShdw>
          </a:effectLst>
          <a:latin typeface="+mn-lt"/>
          <a:ea typeface="+mn-ea"/>
        </a:defRPr>
      </a:lvl6pPr>
      <a:lvl7pPr marL="2971800" indent="-228600" algn="l" rtl="0" eaLnBrk="0" fontAlgn="base" hangingPunct="0">
        <a:spcBef>
          <a:spcPct val="20000"/>
        </a:spcBef>
        <a:spcAft>
          <a:spcPct val="0"/>
        </a:spcAft>
        <a:buChar char="»"/>
        <a:defRPr sz="2400">
          <a:solidFill>
            <a:schemeClr val="bg1"/>
          </a:solidFill>
          <a:effectLst>
            <a:outerShdw blurRad="38100" dist="38100" dir="2700000" algn="tl">
              <a:srgbClr val="000000"/>
            </a:outerShdw>
          </a:effectLst>
          <a:latin typeface="+mn-lt"/>
          <a:ea typeface="+mn-ea"/>
        </a:defRPr>
      </a:lvl7pPr>
      <a:lvl8pPr marL="3429000" indent="-228600" algn="l" rtl="0" eaLnBrk="0" fontAlgn="base" hangingPunct="0">
        <a:spcBef>
          <a:spcPct val="20000"/>
        </a:spcBef>
        <a:spcAft>
          <a:spcPct val="0"/>
        </a:spcAft>
        <a:buChar char="»"/>
        <a:defRPr sz="2400">
          <a:solidFill>
            <a:schemeClr val="bg1"/>
          </a:solidFill>
          <a:effectLst>
            <a:outerShdw blurRad="38100" dist="38100" dir="2700000" algn="tl">
              <a:srgbClr val="000000"/>
            </a:outerShdw>
          </a:effectLst>
          <a:latin typeface="+mn-lt"/>
          <a:ea typeface="+mn-ea"/>
        </a:defRPr>
      </a:lvl8pPr>
      <a:lvl9pPr marL="3886200" indent="-228600" algn="l" rtl="0" eaLnBrk="0" fontAlgn="base" hangingPunct="0">
        <a:spcBef>
          <a:spcPct val="20000"/>
        </a:spcBef>
        <a:spcAft>
          <a:spcPct val="0"/>
        </a:spcAft>
        <a:buChar char="»"/>
        <a:defRPr sz="2400">
          <a:solidFill>
            <a:schemeClr val="bg1"/>
          </a:solidFill>
          <a:effectLst>
            <a:outerShdw blurRad="38100" dist="38100" dir="2700000" algn="tl">
              <a:srgbClr val="000000"/>
            </a:outerShdw>
          </a:effectLst>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2"/>
            </a:gs>
            <a:gs pos="50000">
              <a:srgbClr val="0000CC"/>
            </a:gs>
            <a:gs pos="100000">
              <a:schemeClr val="tx2"/>
            </a:gs>
          </a:gsLst>
          <a:lin ang="5400000" scaled="1"/>
        </a:gra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bwMode="auto">
          <a:xfrm>
            <a:off x="533400" y="22860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97283" name="Rectangle 3"/>
          <p:cNvSpPr>
            <a:spLocks noGrp="1" noChangeArrowheads="1"/>
          </p:cNvSpPr>
          <p:nvPr>
            <p:ph type="body" idx="1"/>
          </p:nvPr>
        </p:nvSpPr>
        <p:spPr bwMode="auto">
          <a:xfrm>
            <a:off x="533400" y="1295400"/>
            <a:ext cx="8153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97284" name="Rectangle 4"/>
          <p:cNvSpPr>
            <a:spLocks noChangeArrowheads="1"/>
          </p:cNvSpPr>
          <p:nvPr/>
        </p:nvSpPr>
        <p:spPr bwMode="auto">
          <a:xfrm>
            <a:off x="0" y="0"/>
            <a:ext cx="304800" cy="6858000"/>
          </a:xfrm>
          <a:prstGeom prst="rect">
            <a:avLst/>
          </a:prstGeom>
          <a:gradFill rotWithShape="0">
            <a:gsLst>
              <a:gs pos="0">
                <a:srgbClr val="0000CC"/>
              </a:gs>
              <a:gs pos="50000">
                <a:srgbClr val="33CCFF"/>
              </a:gs>
              <a:gs pos="100000">
                <a:srgbClr val="0000CC"/>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solidFill>
                <a:srgbClr val="000000"/>
              </a:solidFill>
            </a:endParaRPr>
          </a:p>
        </p:txBody>
      </p:sp>
      <p:sp>
        <p:nvSpPr>
          <p:cNvPr id="97285" name="Text Box 5"/>
          <p:cNvSpPr txBox="1">
            <a:spLocks noChangeArrowheads="1"/>
          </p:cNvSpPr>
          <p:nvPr/>
        </p:nvSpPr>
        <p:spPr bwMode="auto">
          <a:xfrm>
            <a:off x="0" y="6400800"/>
            <a:ext cx="895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a:solidFill>
                  <a:srgbClr val="FF3300"/>
                </a:solidFill>
                <a:effectLst>
                  <a:outerShdw blurRad="38100" dist="38100" dir="2700000" algn="tl">
                    <a:srgbClr val="000000"/>
                  </a:outerShdw>
                </a:effectLst>
              </a:rPr>
              <a:t>G.Q.</a:t>
            </a:r>
          </a:p>
        </p:txBody>
      </p:sp>
    </p:spTree>
    <p:extLst>
      <p:ext uri="{BB962C8B-B14F-4D97-AF65-F5344CB8AC3E}">
        <p14:creationId xmlns:p14="http://schemas.microsoft.com/office/powerpoint/2010/main" val="258940245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0" fontAlgn="base" hangingPunct="0">
        <a:spcBef>
          <a:spcPct val="0"/>
        </a:spcBef>
        <a:spcAft>
          <a:spcPct val="0"/>
        </a:spcAft>
        <a:defRPr sz="4000" b="1" kern="1200">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panose="020B0604020202020204" pitchFamily="34" charset="0"/>
          <a:ea typeface="標楷體" panose="03000509000000000000" pitchFamily="65" charset="-120"/>
        </a:defRPr>
      </a:lvl2pPr>
      <a:lvl3pPr algn="l"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panose="020B0604020202020204" pitchFamily="34" charset="0"/>
          <a:ea typeface="標楷體" panose="03000509000000000000" pitchFamily="65" charset="-120"/>
        </a:defRPr>
      </a:lvl3pPr>
      <a:lvl4pPr algn="l"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panose="020B0604020202020204" pitchFamily="34" charset="0"/>
          <a:ea typeface="標楷體" panose="03000509000000000000" pitchFamily="65" charset="-120"/>
        </a:defRPr>
      </a:lvl4pPr>
      <a:lvl5pPr algn="l"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panose="020B0604020202020204" pitchFamily="34" charset="0"/>
          <a:ea typeface="標楷體" panose="03000509000000000000" pitchFamily="65" charset="-120"/>
        </a:defRPr>
      </a:lvl5pPr>
      <a:lvl6pPr marL="457200" algn="l"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panose="020B0604020202020204" pitchFamily="34" charset="0"/>
          <a:ea typeface="標楷體" panose="03000509000000000000" pitchFamily="65" charset="-120"/>
        </a:defRPr>
      </a:lvl6pPr>
      <a:lvl7pPr marL="914400" algn="l"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panose="020B0604020202020204" pitchFamily="34" charset="0"/>
          <a:ea typeface="標楷體" panose="03000509000000000000" pitchFamily="65" charset="-120"/>
        </a:defRPr>
      </a:lvl7pPr>
      <a:lvl8pPr marL="1371600" algn="l"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panose="020B0604020202020204" pitchFamily="34" charset="0"/>
          <a:ea typeface="標楷體" panose="03000509000000000000" pitchFamily="65" charset="-120"/>
        </a:defRPr>
      </a:lvl8pPr>
      <a:lvl9pPr marL="1828800" algn="l" rtl="0" eaLnBrk="0" fontAlgn="base" hangingPunct="0">
        <a:spcBef>
          <a:spcPct val="0"/>
        </a:spcBef>
        <a:spcAft>
          <a:spcPct val="0"/>
        </a:spcAft>
        <a:defRPr sz="4000" b="1">
          <a:solidFill>
            <a:srgbClr val="FFFF00"/>
          </a:solidFill>
          <a:effectLst>
            <a:outerShdw blurRad="38100" dist="38100" dir="2700000" algn="tl">
              <a:srgbClr val="000000"/>
            </a:outerShdw>
          </a:effectLst>
          <a:latin typeface="Arial" panose="020B0604020202020204" pitchFamily="34" charset="0"/>
          <a:ea typeface="標楷體" panose="03000509000000000000" pitchFamily="65" charset="-120"/>
        </a:defRPr>
      </a:lvl9pPr>
    </p:titleStyle>
    <p:bodyStyle>
      <a:lvl1pPr marL="342900" indent="-342900" algn="l" rtl="0" eaLnBrk="0" fontAlgn="base" hangingPunct="0">
        <a:spcBef>
          <a:spcPct val="20000"/>
        </a:spcBef>
        <a:spcAft>
          <a:spcPct val="0"/>
        </a:spcAft>
        <a:buClr>
          <a:srgbClr val="FF3300"/>
        </a:buClr>
        <a:buSzPct val="70000"/>
        <a:buFont typeface="Monotype Sorts" panose="05010101010101010101" pitchFamily="2" charset="2"/>
        <a:buChar char="l"/>
        <a:defRPr sz="2400" kern="1200">
          <a:solidFill>
            <a:srgbClr val="FFFF00"/>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66FF33"/>
        </a:buClr>
        <a:buSzPct val="70000"/>
        <a:buFont typeface="Monotype Sorts" panose="05010101010101010101" pitchFamily="2" charset="2"/>
        <a:buChar char="m"/>
        <a:defRPr sz="2400" kern="1200">
          <a:solidFill>
            <a:schemeClr val="bg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rgbClr val="FFFF00"/>
        </a:buClr>
        <a:buSzPct val="70000"/>
        <a:buFont typeface="Wingdings" panose="05000000000000000000" pitchFamily="2" charset="2"/>
        <a:buChar char="q"/>
        <a:defRPr sz="2400" kern="1200">
          <a:solidFill>
            <a:schemeClr val="bg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rgbClr val="66FF33"/>
        </a:buClr>
        <a:buSzPct val="70000"/>
        <a:buFont typeface="Wingdings" panose="05000000000000000000" pitchFamily="2" charset="2"/>
        <a:buChar char="v"/>
        <a:defRPr sz="2400" kern="1200">
          <a:solidFill>
            <a:schemeClr val="bg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har char="»"/>
        <a:defRPr sz="2400" kern="1200">
          <a:solidFill>
            <a:schemeClr val="bg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55712" y="620688"/>
            <a:ext cx="8352928" cy="2232247"/>
          </a:xfrm>
        </p:spPr>
        <p:txBody>
          <a:bodyPr anchor="ctr">
            <a:scene3d>
              <a:camera prst="orthographicFront"/>
              <a:lightRig rig="threePt" dir="t"/>
            </a:scene3d>
            <a:sp3d extrusionH="57150">
              <a:bevelT w="38100" h="38100"/>
            </a:sp3d>
          </a:bodyPr>
          <a:lstStyle/>
          <a:p>
            <a:r>
              <a:rPr lang="zh-TW" altLang="en-US" sz="8000" dirty="0"/>
              <a:t>疫苗</a:t>
            </a:r>
            <a:r>
              <a:rPr lang="zh-TW" altLang="en-US" sz="8000" dirty="0" smtClean="0"/>
              <a:t>與</a:t>
            </a:r>
            <a:r>
              <a:rPr lang="en-US" altLang="zh-TW" sz="8000" dirty="0" smtClean="0"/>
              <a:t/>
            </a:r>
            <a:br>
              <a:rPr lang="en-US" altLang="zh-TW" sz="8000" dirty="0" smtClean="0"/>
            </a:br>
            <a:r>
              <a:rPr lang="zh-TW" altLang="en-US" sz="8000" dirty="0" smtClean="0"/>
              <a:t>人體</a:t>
            </a:r>
            <a:r>
              <a:rPr lang="zh-TW" altLang="en-US" sz="8000" dirty="0"/>
              <a:t>免疫機制</a:t>
            </a:r>
          </a:p>
        </p:txBody>
      </p:sp>
      <p:sp>
        <p:nvSpPr>
          <p:cNvPr id="2051" name="Rectangle 3"/>
          <p:cNvSpPr>
            <a:spLocks noGrp="1" noChangeArrowheads="1"/>
          </p:cNvSpPr>
          <p:nvPr>
            <p:ph type="subTitle" idx="1"/>
          </p:nvPr>
        </p:nvSpPr>
        <p:spPr>
          <a:xfrm>
            <a:off x="1331640" y="4005262"/>
            <a:ext cx="6401073" cy="2232049"/>
          </a:xfrm>
        </p:spPr>
        <p:txBody>
          <a:bodyPr/>
          <a:lstStyle/>
          <a:p>
            <a:r>
              <a:rPr lang="zh-TW" altLang="en-US" sz="6000" dirty="0" smtClean="0">
                <a:solidFill>
                  <a:schemeClr val="bg1"/>
                </a:solidFill>
              </a:rPr>
              <a:t>李秉穎</a:t>
            </a:r>
            <a:endParaRPr lang="en-US" altLang="zh-TW" sz="6000" dirty="0" smtClean="0">
              <a:solidFill>
                <a:schemeClr val="bg1"/>
              </a:solidFill>
            </a:endParaRPr>
          </a:p>
          <a:p>
            <a:r>
              <a:rPr lang="zh-TW" altLang="en-US" sz="6000" dirty="0" smtClean="0">
                <a:solidFill>
                  <a:schemeClr val="bg1"/>
                </a:solidFill>
              </a:rPr>
              <a:t>台大兒童醫院</a:t>
            </a:r>
            <a:endParaRPr lang="zh-TW" altLang="en-US" sz="60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441325" y="0"/>
            <a:ext cx="8145463" cy="1100138"/>
          </a:xfrm>
          <a:noFill/>
          <a:ln/>
          <a:effectLst>
            <a:outerShdw dist="35921" dir="2700000" algn="ctr" rotWithShape="0">
              <a:srgbClr val="000000"/>
            </a:outerShdw>
          </a:effectLst>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zh-TW" altLang="en-US" sz="2800" dirty="0"/>
              <a:t>年輕女性與男性</a:t>
            </a:r>
            <a:r>
              <a:rPr lang="en-US" altLang="zh-TW" sz="2800" dirty="0"/>
              <a:t>(12-26 </a:t>
            </a:r>
            <a:r>
              <a:rPr lang="en-US" altLang="zh-TW" sz="2800" dirty="0" err="1"/>
              <a:t>yrs</a:t>
            </a:r>
            <a:r>
              <a:rPr lang="en-US" altLang="zh-TW" sz="2800" dirty="0"/>
              <a:t>)</a:t>
            </a:r>
            <a:r>
              <a:rPr lang="zh-TW" altLang="en-US" sz="2800" dirty="0"/>
              <a:t>的生殖器疣發生率減少</a:t>
            </a:r>
            <a:br>
              <a:rPr lang="zh-TW" altLang="en-US" sz="2800" dirty="0"/>
            </a:br>
            <a:r>
              <a:rPr lang="en-US" altLang="zh-TW" sz="2800" dirty="0">
                <a:solidFill>
                  <a:schemeClr val="bg1"/>
                </a:solidFill>
              </a:rPr>
              <a:t>2011, </a:t>
            </a:r>
            <a:r>
              <a:rPr lang="zh-TW" altLang="en-US" sz="2800" dirty="0" smtClean="0">
                <a:solidFill>
                  <a:schemeClr val="bg1"/>
                </a:solidFill>
              </a:rPr>
              <a:t>澳洲</a:t>
            </a:r>
            <a:endParaRPr lang="en-US" altLang="zh-TW" sz="2800" dirty="0">
              <a:solidFill>
                <a:schemeClr val="bg1"/>
              </a:solidFill>
            </a:endParaRPr>
          </a:p>
        </p:txBody>
      </p:sp>
      <p:sp>
        <p:nvSpPr>
          <p:cNvPr id="338947" name="Rectangle 3"/>
          <p:cNvSpPr>
            <a:spLocks noChangeArrowheads="1"/>
          </p:cNvSpPr>
          <p:nvPr/>
        </p:nvSpPr>
        <p:spPr bwMode="auto">
          <a:xfrm>
            <a:off x="874713" y="6505575"/>
            <a:ext cx="3659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defTabSz="762000">
              <a:defRPr kumimoji="1">
                <a:solidFill>
                  <a:schemeClr val="tx1"/>
                </a:solidFill>
                <a:latin typeface="Arial" panose="020B0604020202020204" pitchFamily="34" charset="0"/>
                <a:ea typeface="新細明體" panose="02020500000000000000" pitchFamily="18" charset="-120"/>
              </a:defRPr>
            </a:lvl1pPr>
            <a:lvl2pPr marL="571500" defTabSz="762000">
              <a:defRPr kumimoji="1">
                <a:solidFill>
                  <a:schemeClr val="tx1"/>
                </a:solidFill>
                <a:latin typeface="Arial" panose="020B0604020202020204" pitchFamily="34" charset="0"/>
                <a:ea typeface="新細明體" panose="02020500000000000000" pitchFamily="18" charset="-120"/>
              </a:defRPr>
            </a:lvl2pPr>
            <a:lvl3pPr marL="1143000" defTabSz="762000">
              <a:defRPr kumimoji="1">
                <a:solidFill>
                  <a:schemeClr val="tx1"/>
                </a:solidFill>
                <a:latin typeface="Arial" panose="020B0604020202020204" pitchFamily="34" charset="0"/>
                <a:ea typeface="新細明體" panose="02020500000000000000" pitchFamily="18" charset="-120"/>
              </a:defRPr>
            </a:lvl3pPr>
            <a:lvl4pPr marL="1714500" defTabSz="762000">
              <a:defRPr kumimoji="1">
                <a:solidFill>
                  <a:schemeClr val="tx1"/>
                </a:solidFill>
                <a:latin typeface="Arial" panose="020B0604020202020204" pitchFamily="34" charset="0"/>
                <a:ea typeface="新細明體" panose="02020500000000000000" pitchFamily="18" charset="-120"/>
              </a:defRPr>
            </a:lvl4pPr>
            <a:lvl5pPr marL="2286000" defTabSz="762000">
              <a:defRPr kumimoji="1">
                <a:solidFill>
                  <a:schemeClr val="tx1"/>
                </a:solidFill>
                <a:latin typeface="Arial" panose="020B0604020202020204" pitchFamily="34" charset="0"/>
                <a:ea typeface="新細明體" panose="02020500000000000000" pitchFamily="18" charset="-120"/>
              </a:defRPr>
            </a:lvl5pPr>
            <a:lvl6pPr marL="2743200" defTabSz="7620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3200400" defTabSz="7620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657600" defTabSz="7620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4114800" defTabSz="7620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fr-FR" altLang="en-US" sz="1600" b="0">
                <a:solidFill>
                  <a:srgbClr val="7FFF00"/>
                </a:solidFill>
                <a:effectLst>
                  <a:outerShdw blurRad="38100" dist="38100" dir="2700000" algn="tl">
                    <a:srgbClr val="000000"/>
                  </a:outerShdw>
                </a:effectLst>
                <a:latin typeface="Times New Roman" panose="02020603050405020304" pitchFamily="18" charset="0"/>
              </a:rPr>
              <a:t>Donovan B. Lancet Infect Dis 2011;11:39.</a:t>
            </a:r>
            <a:endParaRPr lang="en-US" altLang="zh-TW" sz="1600" b="0">
              <a:solidFill>
                <a:srgbClr val="7FFF00"/>
              </a:solidFill>
              <a:effectLst>
                <a:outerShdw blurRad="38100" dist="38100" dir="2700000" algn="tl">
                  <a:srgbClr val="000000"/>
                </a:outerShdw>
              </a:effectLst>
              <a:latin typeface="Times New Roman" panose="02020603050405020304" pitchFamily="18" charset="0"/>
            </a:endParaRPr>
          </a:p>
        </p:txBody>
      </p:sp>
      <p:pic>
        <p:nvPicPr>
          <p:cNvPr id="338948" name="Picture 4" descr="bb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13" y="2184400"/>
            <a:ext cx="4105275" cy="1685925"/>
          </a:xfrm>
          <a:prstGeom prst="rect">
            <a:avLst/>
          </a:prstGeom>
          <a:noFill/>
          <a:extLst>
            <a:ext uri="{909E8E84-426E-40DD-AFC4-6F175D3DCCD1}">
              <a14:hiddenFill xmlns:a14="http://schemas.microsoft.com/office/drawing/2010/main">
                <a:solidFill>
                  <a:srgbClr val="FFFFFF"/>
                </a:solidFill>
              </a14:hiddenFill>
            </a:ext>
          </a:extLst>
        </p:spPr>
      </p:pic>
      <p:sp>
        <p:nvSpPr>
          <p:cNvPr id="338949" name="Text Box 5"/>
          <p:cNvSpPr txBox="1">
            <a:spLocks noChangeArrowheads="1"/>
          </p:cNvSpPr>
          <p:nvPr/>
        </p:nvSpPr>
        <p:spPr bwMode="auto">
          <a:xfrm>
            <a:off x="865188" y="1044575"/>
            <a:ext cx="231775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a:solidFill>
                  <a:srgbClr val="FFFF00"/>
                </a:solidFill>
                <a:effectLst>
                  <a:outerShdw blurRad="38100" dist="38100" dir="2700000" algn="tl">
                    <a:srgbClr val="000000"/>
                  </a:outerShdw>
                </a:effectLst>
                <a:latin typeface="Arial" panose="020B0604020202020204" pitchFamily="34" charset="0"/>
                <a:ea typeface="標楷體" panose="03000509000000000000" pitchFamily="65" charset="-120"/>
              </a:rPr>
              <a:t>12-26</a:t>
            </a:r>
            <a:r>
              <a:rPr lang="zh-TW" altLang="en-US">
                <a:solidFill>
                  <a:srgbClr val="FFFF00"/>
                </a:solidFill>
                <a:effectLst>
                  <a:outerShdw blurRad="38100" dist="38100" dir="2700000" algn="tl">
                    <a:srgbClr val="000000"/>
                  </a:outerShdw>
                </a:effectLst>
                <a:latin typeface="Arial" panose="020B0604020202020204" pitchFamily="34" charset="0"/>
                <a:ea typeface="標楷體" panose="03000509000000000000" pitchFamily="65" charset="-120"/>
              </a:rPr>
              <a:t>歲女性</a:t>
            </a:r>
          </a:p>
          <a:p>
            <a:r>
              <a:rPr lang="zh-TW" altLang="en-US">
                <a:solidFill>
                  <a:srgbClr val="FFFF00"/>
                </a:solidFill>
                <a:effectLst>
                  <a:outerShdw blurRad="38100" dist="38100" dir="2700000" algn="tl">
                    <a:srgbClr val="000000"/>
                  </a:outerShdw>
                </a:effectLst>
                <a:latin typeface="Arial" panose="020B0604020202020204" pitchFamily="34" charset="0"/>
                <a:ea typeface="標楷體" panose="03000509000000000000" pitchFamily="65" charset="-120"/>
              </a:rPr>
              <a:t>澳洲住民：減少</a:t>
            </a:r>
          </a:p>
          <a:p>
            <a:r>
              <a:rPr lang="zh-TW" altLang="en-US" sz="2000">
                <a:solidFill>
                  <a:schemeClr val="bg1"/>
                </a:solidFill>
                <a:effectLst>
                  <a:outerShdw blurRad="38100" dist="38100" dir="2700000" algn="tl">
                    <a:srgbClr val="000000"/>
                  </a:outerShdw>
                </a:effectLst>
                <a:latin typeface="Arial" panose="020B0604020202020204" pitchFamily="34" charset="0"/>
                <a:ea typeface="標楷體" panose="03000509000000000000" pitchFamily="65" charset="-120"/>
              </a:rPr>
              <a:t>非住民：不變</a:t>
            </a:r>
          </a:p>
        </p:txBody>
      </p:sp>
      <p:pic>
        <p:nvPicPr>
          <p:cNvPr id="338950" name="Picture 6" descr="b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2179638"/>
            <a:ext cx="4105275" cy="1695450"/>
          </a:xfrm>
          <a:prstGeom prst="rect">
            <a:avLst/>
          </a:prstGeom>
          <a:noFill/>
          <a:extLst>
            <a:ext uri="{909E8E84-426E-40DD-AFC4-6F175D3DCCD1}">
              <a14:hiddenFill xmlns:a14="http://schemas.microsoft.com/office/drawing/2010/main">
                <a:solidFill>
                  <a:srgbClr val="FFFFFF"/>
                </a:solidFill>
              </a14:hiddenFill>
            </a:ext>
          </a:extLst>
        </p:spPr>
      </p:pic>
      <p:sp>
        <p:nvSpPr>
          <p:cNvPr id="338951" name="Text Box 7"/>
          <p:cNvSpPr txBox="1">
            <a:spLocks noChangeArrowheads="1"/>
          </p:cNvSpPr>
          <p:nvPr/>
        </p:nvSpPr>
        <p:spPr bwMode="auto">
          <a:xfrm>
            <a:off x="5200650" y="1050925"/>
            <a:ext cx="1962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2000">
                <a:solidFill>
                  <a:schemeClr val="bg1"/>
                </a:solidFill>
                <a:effectLst>
                  <a:outerShdw blurRad="38100" dist="38100" dir="2700000" algn="tl">
                    <a:srgbClr val="000000"/>
                  </a:outerShdw>
                </a:effectLst>
                <a:latin typeface="Arial" panose="020B0604020202020204" pitchFamily="34" charset="0"/>
                <a:ea typeface="標楷體" panose="03000509000000000000" pitchFamily="65" charset="-120"/>
              </a:rPr>
              <a:t>&gt; 26</a:t>
            </a:r>
            <a:r>
              <a:rPr lang="zh-TW" altLang="en-US" sz="2000">
                <a:solidFill>
                  <a:schemeClr val="bg1"/>
                </a:solidFill>
                <a:effectLst>
                  <a:outerShdw blurRad="38100" dist="38100" dir="2700000" algn="tl">
                    <a:srgbClr val="000000"/>
                  </a:outerShdw>
                </a:effectLst>
                <a:latin typeface="Arial" panose="020B0604020202020204" pitchFamily="34" charset="0"/>
                <a:ea typeface="標楷體" panose="03000509000000000000" pitchFamily="65" charset="-120"/>
              </a:rPr>
              <a:t>歲女性</a:t>
            </a:r>
          </a:p>
          <a:p>
            <a:r>
              <a:rPr lang="zh-TW" altLang="en-US" sz="2000">
                <a:solidFill>
                  <a:schemeClr val="bg1"/>
                </a:solidFill>
                <a:effectLst>
                  <a:outerShdw blurRad="38100" dist="38100" dir="2700000" algn="tl">
                    <a:srgbClr val="000000"/>
                  </a:outerShdw>
                </a:effectLst>
                <a:latin typeface="Arial" panose="020B0604020202020204" pitchFamily="34" charset="0"/>
                <a:ea typeface="標楷體" panose="03000509000000000000" pitchFamily="65" charset="-120"/>
              </a:rPr>
              <a:t>澳洲住民：不變</a:t>
            </a:r>
          </a:p>
          <a:p>
            <a:r>
              <a:rPr lang="zh-TW" altLang="en-US" sz="2000">
                <a:solidFill>
                  <a:schemeClr val="bg1"/>
                </a:solidFill>
                <a:effectLst>
                  <a:outerShdw blurRad="38100" dist="38100" dir="2700000" algn="tl">
                    <a:srgbClr val="000000"/>
                  </a:outerShdw>
                </a:effectLst>
                <a:latin typeface="Arial" panose="020B0604020202020204" pitchFamily="34" charset="0"/>
                <a:ea typeface="標楷體" panose="03000509000000000000" pitchFamily="65" charset="-120"/>
              </a:rPr>
              <a:t>非住民：不變</a:t>
            </a:r>
          </a:p>
        </p:txBody>
      </p:sp>
      <p:pic>
        <p:nvPicPr>
          <p:cNvPr id="338952" name="Picture 8" descr="bb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788" y="4881563"/>
            <a:ext cx="4105275" cy="1609725"/>
          </a:xfrm>
          <a:prstGeom prst="rect">
            <a:avLst/>
          </a:prstGeom>
          <a:noFill/>
          <a:extLst>
            <a:ext uri="{909E8E84-426E-40DD-AFC4-6F175D3DCCD1}">
              <a14:hiddenFill xmlns:a14="http://schemas.microsoft.com/office/drawing/2010/main">
                <a:solidFill>
                  <a:srgbClr val="FFFFFF"/>
                </a:solidFill>
              </a14:hiddenFill>
            </a:ext>
          </a:extLst>
        </p:spPr>
      </p:pic>
      <p:sp>
        <p:nvSpPr>
          <p:cNvPr id="338953" name="Text Box 9"/>
          <p:cNvSpPr txBox="1">
            <a:spLocks noChangeArrowheads="1"/>
          </p:cNvSpPr>
          <p:nvPr/>
        </p:nvSpPr>
        <p:spPr bwMode="auto">
          <a:xfrm>
            <a:off x="987425" y="3970338"/>
            <a:ext cx="26225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a:solidFill>
                  <a:srgbClr val="FFFF00"/>
                </a:solidFill>
                <a:effectLst>
                  <a:outerShdw blurRad="38100" dist="38100" dir="2700000" algn="tl">
                    <a:srgbClr val="000000"/>
                  </a:outerShdw>
                </a:effectLst>
                <a:latin typeface="Arial" panose="020B0604020202020204" pitchFamily="34" charset="0"/>
                <a:ea typeface="標楷體" panose="03000509000000000000" pitchFamily="65" charset="-120"/>
              </a:rPr>
              <a:t>異性戀男性：減少</a:t>
            </a:r>
          </a:p>
          <a:p>
            <a:r>
              <a:rPr lang="zh-TW" altLang="en-US" sz="2000">
                <a:solidFill>
                  <a:schemeClr val="bg1"/>
                </a:solidFill>
                <a:effectLst>
                  <a:outerShdw blurRad="38100" dist="38100" dir="2700000" algn="tl">
                    <a:srgbClr val="000000"/>
                  </a:outerShdw>
                </a:effectLst>
                <a:latin typeface="Arial" panose="020B0604020202020204" pitchFamily="34" charset="0"/>
                <a:ea typeface="標楷體" panose="03000509000000000000" pitchFamily="65" charset="-120"/>
              </a:rPr>
              <a:t>同性戀男性：不變</a:t>
            </a:r>
          </a:p>
        </p:txBody>
      </p:sp>
      <p:sp>
        <p:nvSpPr>
          <p:cNvPr id="338954" name="Text Box 10"/>
          <p:cNvSpPr txBox="1">
            <a:spLocks noChangeArrowheads="1"/>
          </p:cNvSpPr>
          <p:nvPr/>
        </p:nvSpPr>
        <p:spPr bwMode="auto">
          <a:xfrm>
            <a:off x="5449888" y="3805238"/>
            <a:ext cx="218440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a:solidFill>
                  <a:srgbClr val="FFFF00"/>
                </a:solidFill>
                <a:effectLst>
                  <a:outerShdw blurRad="38100" dist="38100" dir="2700000" algn="tl">
                    <a:srgbClr val="000000"/>
                  </a:outerShdw>
                </a:effectLst>
                <a:latin typeface="Arial" panose="020B0604020202020204" pitchFamily="34" charset="0"/>
                <a:ea typeface="標楷體" panose="03000509000000000000" pitchFamily="65" charset="-120"/>
              </a:rPr>
              <a:t>異性戀男性</a:t>
            </a:r>
          </a:p>
          <a:p>
            <a:r>
              <a:rPr lang="en-US" altLang="zh-TW">
                <a:solidFill>
                  <a:srgbClr val="FFFF00"/>
                </a:solidFill>
                <a:effectLst>
                  <a:outerShdw blurRad="38100" dist="38100" dir="2700000" algn="tl">
                    <a:srgbClr val="000000"/>
                  </a:outerShdw>
                </a:effectLst>
                <a:latin typeface="Arial" panose="020B0604020202020204" pitchFamily="34" charset="0"/>
                <a:ea typeface="標楷體" panose="03000509000000000000" pitchFamily="65" charset="-120"/>
              </a:rPr>
              <a:t>12-26</a:t>
            </a:r>
            <a:r>
              <a:rPr lang="zh-TW" altLang="en-US">
                <a:solidFill>
                  <a:srgbClr val="FFFF00"/>
                </a:solidFill>
                <a:effectLst>
                  <a:outerShdw blurRad="38100" dist="38100" dir="2700000" algn="tl">
                    <a:srgbClr val="000000"/>
                  </a:outerShdw>
                </a:effectLst>
                <a:latin typeface="Arial" panose="020B0604020202020204" pitchFamily="34" charset="0"/>
                <a:ea typeface="標楷體" panose="03000509000000000000" pitchFamily="65" charset="-120"/>
              </a:rPr>
              <a:t>歲：減少</a:t>
            </a:r>
          </a:p>
          <a:p>
            <a:r>
              <a:rPr lang="en-US" altLang="zh-TW" sz="2000">
                <a:solidFill>
                  <a:schemeClr val="bg1"/>
                </a:solidFill>
                <a:effectLst>
                  <a:outerShdw blurRad="38100" dist="38100" dir="2700000" algn="tl">
                    <a:srgbClr val="000000"/>
                  </a:outerShdw>
                </a:effectLst>
                <a:latin typeface="Arial" panose="020B0604020202020204" pitchFamily="34" charset="0"/>
                <a:ea typeface="標楷體" panose="03000509000000000000" pitchFamily="65" charset="-120"/>
              </a:rPr>
              <a:t>&gt;26</a:t>
            </a:r>
            <a:r>
              <a:rPr lang="zh-TW" altLang="en-US" sz="2000">
                <a:solidFill>
                  <a:schemeClr val="bg1"/>
                </a:solidFill>
                <a:effectLst>
                  <a:outerShdw blurRad="38100" dist="38100" dir="2700000" algn="tl">
                    <a:srgbClr val="000000"/>
                  </a:outerShdw>
                </a:effectLst>
                <a:latin typeface="Arial" panose="020B0604020202020204" pitchFamily="34" charset="0"/>
                <a:ea typeface="標楷體" panose="03000509000000000000" pitchFamily="65" charset="-120"/>
              </a:rPr>
              <a:t>歲：不變</a:t>
            </a:r>
          </a:p>
        </p:txBody>
      </p:sp>
      <p:pic>
        <p:nvPicPr>
          <p:cNvPr id="338955" name="Picture 11" descr="bb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1688" y="4919663"/>
            <a:ext cx="4105275" cy="1619250"/>
          </a:xfrm>
          <a:prstGeom prst="rect">
            <a:avLst/>
          </a:prstGeom>
          <a:noFill/>
          <a:extLst>
            <a:ext uri="{909E8E84-426E-40DD-AFC4-6F175D3DCCD1}">
              <a14:hiddenFill xmlns:a14="http://schemas.microsoft.com/office/drawing/2010/main">
                <a:solidFill>
                  <a:srgbClr val="FFFFFF"/>
                </a:solidFill>
              </a14:hiddenFill>
            </a:ext>
          </a:extLst>
        </p:spPr>
      </p:pic>
      <p:sp>
        <p:nvSpPr>
          <p:cNvPr id="338956" name="Text Box 12"/>
          <p:cNvSpPr txBox="1">
            <a:spLocks noChangeArrowheads="1"/>
          </p:cNvSpPr>
          <p:nvPr/>
        </p:nvSpPr>
        <p:spPr bwMode="auto">
          <a:xfrm>
            <a:off x="4468852" y="633693"/>
            <a:ext cx="4390946" cy="461665"/>
          </a:xfrm>
          <a:prstGeom prst="rect">
            <a:avLst/>
          </a:prstGeom>
          <a:gradFill rotWithShape="1">
            <a:gsLst>
              <a:gs pos="0">
                <a:srgbClr val="008000">
                  <a:gamma/>
                  <a:shade val="6275"/>
                  <a:invGamma/>
                </a:srgbClr>
              </a:gs>
              <a:gs pos="50000">
                <a:srgbClr val="008000"/>
              </a:gs>
              <a:gs pos="100000">
                <a:srgbClr val="008000">
                  <a:gamma/>
                  <a:shade val="6275"/>
                  <a:invGamma/>
                </a:srgbClr>
              </a:gs>
            </a:gsLst>
            <a:lin ang="5400000" scaled="1"/>
          </a:gradFill>
          <a:ln w="38100">
            <a:solidFill>
              <a:srgbClr val="99FF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dirty="0" smtClean="0">
                <a:solidFill>
                  <a:schemeClr val="bg1"/>
                </a:solidFill>
                <a:effectLst>
                  <a:outerShdw blurRad="38100" dist="38100" dir="2700000" algn="tl">
                    <a:srgbClr val="000000"/>
                  </a:outerShdw>
                </a:effectLst>
              </a:rPr>
              <a:t>常規接種</a:t>
            </a:r>
            <a:r>
              <a:rPr lang="en-US" altLang="zh-TW" dirty="0" smtClean="0">
                <a:solidFill>
                  <a:schemeClr val="bg1"/>
                </a:solidFill>
                <a:effectLst>
                  <a:outerShdw blurRad="38100" dist="38100" dir="2700000" algn="tl">
                    <a:srgbClr val="000000"/>
                  </a:outerShdw>
                </a:effectLst>
              </a:rPr>
              <a:t>4</a:t>
            </a:r>
            <a:r>
              <a:rPr lang="zh-TW" altLang="en-US" dirty="0" smtClean="0">
                <a:solidFill>
                  <a:schemeClr val="bg1"/>
                </a:solidFill>
                <a:effectLst>
                  <a:outerShdw blurRad="38100" dist="38100" dir="2700000" algn="tl">
                    <a:srgbClr val="000000"/>
                  </a:outerShdw>
                </a:effectLst>
              </a:rPr>
              <a:t>價人類乳突病毒疫苗</a:t>
            </a:r>
            <a:endParaRPr lang="zh-TW" altLang="en-US"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29685188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a:xfrm>
            <a:off x="533399" y="344974"/>
            <a:ext cx="8235950" cy="734732"/>
          </a:xfrm>
        </p:spPr>
        <p:txBody>
          <a:bodyPr/>
          <a:lstStyle/>
          <a:p>
            <a:r>
              <a:rPr lang="zh-TW" altLang="en-US" sz="3200" dirty="0"/>
              <a:t>群體免疫與疫苗接種</a:t>
            </a:r>
            <a:r>
              <a:rPr lang="en-US" altLang="zh-TW" sz="3200" dirty="0"/>
              <a:t/>
            </a:r>
            <a:br>
              <a:rPr lang="en-US" altLang="zh-TW" sz="3200" dirty="0"/>
            </a:br>
            <a:r>
              <a:rPr lang="en-US" altLang="zh-TW" sz="2800" dirty="0">
                <a:solidFill>
                  <a:schemeClr val="bg1"/>
                </a:solidFill>
              </a:rPr>
              <a:t>2021.2.20, The New York Times</a:t>
            </a:r>
          </a:p>
        </p:txBody>
      </p:sp>
      <p:sp>
        <p:nvSpPr>
          <p:cNvPr id="745477" name="Rectangle 5"/>
          <p:cNvSpPr>
            <a:spLocks noChangeArrowheads="1"/>
          </p:cNvSpPr>
          <p:nvPr/>
        </p:nvSpPr>
        <p:spPr bwMode="auto">
          <a:xfrm>
            <a:off x="926727" y="6439235"/>
            <a:ext cx="6091283" cy="307777"/>
          </a:xfrm>
          <a:prstGeom prst="rect">
            <a:avLst/>
          </a:prstGeom>
          <a:noFill/>
          <a:ln w="12700">
            <a:noFill/>
            <a:miter lim="800000"/>
            <a:headEnd/>
            <a:tailEnd/>
          </a:ln>
          <a:effectLst/>
        </p:spPr>
        <p:txBody>
          <a:bodyPr wrap="none" anchor="ctr">
            <a:spAutoFit/>
          </a:bodyPr>
          <a:lstStyle>
            <a:lvl1pPr defTabSz="762000">
              <a:defRPr kumimoji="1">
                <a:solidFill>
                  <a:schemeClr val="tx1"/>
                </a:solidFill>
                <a:latin typeface="Arial" panose="020B0604020202020204" pitchFamily="34" charset="0"/>
                <a:ea typeface="新細明體" panose="02020500000000000000" pitchFamily="18" charset="-120"/>
              </a:defRPr>
            </a:lvl1pPr>
            <a:lvl2pPr marL="742950" indent="-285750" defTabSz="762000">
              <a:defRPr kumimoji="1">
                <a:solidFill>
                  <a:schemeClr val="tx1"/>
                </a:solidFill>
                <a:latin typeface="Arial" panose="020B0604020202020204" pitchFamily="34" charset="0"/>
                <a:ea typeface="新細明體" panose="02020500000000000000" pitchFamily="18" charset="-120"/>
              </a:defRPr>
            </a:lvl2pPr>
            <a:lvl3pPr marL="1143000" indent="-228600" defTabSz="762000">
              <a:defRPr kumimoji="1">
                <a:solidFill>
                  <a:schemeClr val="tx1"/>
                </a:solidFill>
                <a:latin typeface="Arial" panose="020B0604020202020204" pitchFamily="34" charset="0"/>
                <a:ea typeface="新細明體" panose="02020500000000000000" pitchFamily="18" charset="-120"/>
              </a:defRPr>
            </a:lvl3pPr>
            <a:lvl4pPr marL="1600200" indent="-228600" defTabSz="762000">
              <a:defRPr kumimoji="1">
                <a:solidFill>
                  <a:schemeClr val="tx1"/>
                </a:solidFill>
                <a:latin typeface="Arial" panose="020B0604020202020204" pitchFamily="34" charset="0"/>
                <a:ea typeface="新細明體" panose="02020500000000000000" pitchFamily="18" charset="-120"/>
              </a:defRPr>
            </a:lvl4pPr>
            <a:lvl5pPr marL="2057400" indent="-228600" defTabSz="762000">
              <a:defRPr kumimoji="1">
                <a:solidFill>
                  <a:schemeClr val="tx1"/>
                </a:solidFill>
                <a:latin typeface="Arial" panose="020B0604020202020204" pitchFamily="34" charset="0"/>
                <a:ea typeface="新細明體" panose="02020500000000000000" pitchFamily="18" charset="-120"/>
              </a:defRPr>
            </a:lvl5pPr>
            <a:lvl6pPr marL="2514600" indent="-228600" defTabSz="7620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7620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7620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7620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762000" rtl="0" eaLnBrk="1" fontAlgn="auto" latinLnBrk="0" hangingPunct="1">
              <a:lnSpc>
                <a:spcPct val="100000"/>
              </a:lnSpc>
              <a:spcBef>
                <a:spcPts val="0"/>
              </a:spcBef>
              <a:spcAft>
                <a:spcPts val="0"/>
              </a:spcAft>
              <a:buClrTx/>
              <a:buSzTx/>
              <a:buFontTx/>
              <a:buNone/>
              <a:tabLst/>
              <a:defRPr/>
            </a:pPr>
            <a:r>
              <a:rPr kumimoji="1" lang="en-US" altLang="zh-TW" sz="1400" b="0" i="0" u="none" strike="noStrike" kern="1200" cap="none" spc="0" normalizeH="0" baseline="0" noProof="0" dirty="0">
                <a:ln>
                  <a:noFill/>
                </a:ln>
                <a:solidFill>
                  <a:srgbClr val="66FF33"/>
                </a:solidFill>
                <a:effectLst>
                  <a:outerShdw blurRad="38100" dist="38100" dir="2700000" algn="tl">
                    <a:srgbClr val="000000"/>
                  </a:outerShdw>
                </a:effectLst>
                <a:uLnTx/>
                <a:uFillTx/>
                <a:latin typeface="Times New Roman" panose="02020603050405020304" pitchFamily="18" charset="0"/>
                <a:ea typeface="標楷體" panose="03000509000000000000" pitchFamily="65" charset="-120"/>
                <a:cs typeface="+mn-cs"/>
              </a:rPr>
              <a:t>https://www.nytimes.com/interactive/2021/02/20/us/us-herd-immunity-covid.html</a:t>
            </a:r>
          </a:p>
        </p:txBody>
      </p:sp>
      <p:grpSp>
        <p:nvGrpSpPr>
          <p:cNvPr id="5" name="群組 4"/>
          <p:cNvGrpSpPr/>
          <p:nvPr/>
        </p:nvGrpSpPr>
        <p:grpSpPr>
          <a:xfrm>
            <a:off x="674687" y="1650626"/>
            <a:ext cx="7953375" cy="4381500"/>
            <a:chOff x="674687" y="1650626"/>
            <a:chExt cx="7953375" cy="4381500"/>
          </a:xfrm>
        </p:grpSpPr>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687" y="1650626"/>
              <a:ext cx="7953375" cy="4381500"/>
            </a:xfrm>
            <a:prstGeom prst="rect">
              <a:avLst/>
            </a:prstGeom>
          </p:spPr>
        </p:pic>
        <p:cxnSp>
          <p:nvCxnSpPr>
            <p:cNvPr id="7" name="直線單箭頭接點 6"/>
            <p:cNvCxnSpPr/>
            <p:nvPr/>
          </p:nvCxnSpPr>
          <p:spPr bwMode="auto">
            <a:xfrm flipH="1">
              <a:off x="1057835" y="2761129"/>
              <a:ext cx="636494" cy="0"/>
            </a:xfrm>
            <a:prstGeom prst="straightConnector1">
              <a:avLst/>
            </a:prstGeom>
            <a:solidFill>
              <a:schemeClr val="accent1"/>
            </a:solidFill>
            <a:ln w="508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文字方塊 7"/>
            <p:cNvSpPr txBox="1"/>
            <p:nvPr/>
          </p:nvSpPr>
          <p:spPr>
            <a:xfrm>
              <a:off x="1057835" y="2845073"/>
              <a:ext cx="239681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srgbClr val="FF0000"/>
                  </a:solidFill>
                  <a:effectLst/>
                  <a:uLnTx/>
                  <a:uFillTx/>
                  <a:latin typeface="Arial"/>
                  <a:ea typeface="標楷體"/>
                  <a:cs typeface="+mn-cs"/>
                </a:rPr>
                <a:t>60%~70%</a:t>
              </a:r>
              <a:r>
                <a:rPr kumimoji="0" lang="zh-TW" altLang="en-US" sz="1800" b="1" i="0" u="none" strike="noStrike" kern="1200" cap="none" spc="0" normalizeH="0" baseline="0" noProof="0" dirty="0">
                  <a:ln>
                    <a:noFill/>
                  </a:ln>
                  <a:solidFill>
                    <a:srgbClr val="FF0000"/>
                  </a:solidFill>
                  <a:effectLst/>
                  <a:uLnTx/>
                  <a:uFillTx/>
                  <a:latin typeface="Arial"/>
                  <a:ea typeface="標楷體"/>
                  <a:cs typeface="+mn-cs"/>
                </a:rPr>
                <a:t>人群具免疫</a:t>
              </a:r>
              <a:endParaRPr kumimoji="0" lang="en-US" altLang="zh-TW" sz="1800" b="1" i="0" u="none" strike="noStrike" kern="1200" cap="none" spc="0" normalizeH="0" baseline="0" noProof="0" dirty="0">
                <a:ln>
                  <a:noFill/>
                </a:ln>
                <a:solidFill>
                  <a:srgbClr val="FF0000"/>
                </a:solidFill>
                <a:effectLst/>
                <a:uLnTx/>
                <a:uFillTx/>
                <a:latin typeface="Arial"/>
                <a:ea typeface="標楷體"/>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FF0000"/>
                  </a:solidFill>
                  <a:effectLst/>
                  <a:uLnTx/>
                  <a:uFillTx/>
                  <a:latin typeface="Arial"/>
                  <a:ea typeface="標楷體"/>
                  <a:cs typeface="+mn-cs"/>
                </a:rPr>
                <a:t>力，可使</a:t>
              </a:r>
              <a:r>
                <a:rPr kumimoji="0" lang="en-US" altLang="zh-TW" sz="1800" b="1" i="0" u="none" strike="noStrike" kern="1200" cap="none" spc="0" normalizeH="0" baseline="0" noProof="0" dirty="0">
                  <a:ln>
                    <a:noFill/>
                  </a:ln>
                  <a:solidFill>
                    <a:srgbClr val="FF0000"/>
                  </a:solidFill>
                  <a:effectLst/>
                  <a:uLnTx/>
                  <a:uFillTx/>
                  <a:latin typeface="Arial"/>
                  <a:ea typeface="標楷體"/>
                  <a:cs typeface="+mn-cs"/>
                </a:rPr>
                <a:t>R</a:t>
              </a:r>
              <a:r>
                <a:rPr kumimoji="0" lang="zh-TW" altLang="en-US" sz="1800" b="1" i="0" u="none" strike="noStrike" kern="1200" cap="none" spc="0" normalizeH="0" baseline="0" noProof="0" dirty="0">
                  <a:ln>
                    <a:noFill/>
                  </a:ln>
                  <a:solidFill>
                    <a:srgbClr val="FF0000"/>
                  </a:solidFill>
                  <a:effectLst/>
                  <a:uLnTx/>
                  <a:uFillTx/>
                  <a:latin typeface="Arial"/>
                  <a:ea typeface="標楷體"/>
                  <a:cs typeface="+mn-cs"/>
                </a:rPr>
                <a:t>值小於</a:t>
              </a:r>
              <a:r>
                <a:rPr kumimoji="0" lang="en-US" altLang="zh-TW" sz="1800" b="1" i="0" u="none" strike="noStrike" kern="1200" cap="none" spc="0" normalizeH="0" baseline="0" noProof="0" dirty="0">
                  <a:ln>
                    <a:noFill/>
                  </a:ln>
                  <a:solidFill>
                    <a:srgbClr val="FF0000"/>
                  </a:solidFill>
                  <a:effectLst/>
                  <a:uLnTx/>
                  <a:uFillTx/>
                  <a:latin typeface="Arial"/>
                  <a:ea typeface="標楷體"/>
                  <a:cs typeface="+mn-cs"/>
                </a:rPr>
                <a:t>1</a:t>
              </a:r>
              <a:endParaRPr kumimoji="0" lang="zh-TW" altLang="en-US" sz="1800" b="1" i="0" u="none" strike="noStrike" kern="1200" cap="none" spc="0" normalizeH="0" baseline="0" noProof="0" dirty="0">
                <a:ln>
                  <a:noFill/>
                </a:ln>
                <a:solidFill>
                  <a:srgbClr val="FF0000"/>
                </a:solidFill>
                <a:effectLst/>
                <a:uLnTx/>
                <a:uFillTx/>
                <a:latin typeface="Arial"/>
                <a:ea typeface="標楷體"/>
                <a:cs typeface="+mn-cs"/>
              </a:endParaRPr>
            </a:p>
          </p:txBody>
        </p:sp>
      </p:grpSp>
    </p:spTree>
    <p:extLst>
      <p:ext uri="{BB962C8B-B14F-4D97-AF65-F5344CB8AC3E}">
        <p14:creationId xmlns:p14="http://schemas.microsoft.com/office/powerpoint/2010/main" val="37175913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a:xfrm>
            <a:off x="609599" y="188639"/>
            <a:ext cx="8077201" cy="965558"/>
          </a:xfrm>
        </p:spPr>
        <p:txBody>
          <a:bodyPr/>
          <a:lstStyle/>
          <a:p>
            <a:r>
              <a:rPr lang="zh-TW" altLang="en-US" sz="3600" dirty="0">
                <a:effectLst/>
              </a:rPr>
              <a:t>新冠病毒抗體無法阻止無症狀感染</a:t>
            </a:r>
            <a:r>
              <a:rPr lang="en-US" altLang="zh-TW" sz="3600" dirty="0">
                <a:effectLst/>
              </a:rPr>
              <a:t/>
            </a:r>
            <a:br>
              <a:rPr lang="en-US" altLang="zh-TW" sz="3600" dirty="0">
                <a:effectLst/>
              </a:rPr>
            </a:br>
            <a:r>
              <a:rPr lang="zh-TW" altLang="en-US" sz="3200" dirty="0">
                <a:solidFill>
                  <a:schemeClr val="bg1"/>
                </a:solidFill>
                <a:effectLst/>
              </a:rPr>
              <a:t>南非，</a:t>
            </a:r>
            <a:r>
              <a:rPr lang="en-US" altLang="zh-TW" sz="3200" dirty="0">
                <a:solidFill>
                  <a:schemeClr val="bg1"/>
                </a:solidFill>
                <a:effectLst/>
              </a:rPr>
              <a:t>2022</a:t>
            </a:r>
          </a:p>
        </p:txBody>
      </p:sp>
      <p:sp>
        <p:nvSpPr>
          <p:cNvPr id="434180" name="Rectangle 4"/>
          <p:cNvSpPr>
            <a:spLocks noChangeArrowheads="1"/>
          </p:cNvSpPr>
          <p:nvPr/>
        </p:nvSpPr>
        <p:spPr bwMode="auto">
          <a:xfrm>
            <a:off x="834384" y="6500282"/>
            <a:ext cx="654525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zh-TW" sz="1600" b="0" i="0" u="none" strike="noStrike" kern="1200" cap="none" spc="0" normalizeH="0" baseline="0" noProof="0" dirty="0">
                <a:ln>
                  <a:noFill/>
                </a:ln>
                <a:solidFill>
                  <a:srgbClr val="00FF00"/>
                </a:solidFill>
                <a:effectLst>
                  <a:outerShdw blurRad="38100" dist="38100" dir="2700000" algn="tl">
                    <a:srgbClr val="000000">
                      <a:alpha val="43137"/>
                    </a:srgbClr>
                  </a:outerShdw>
                </a:effectLst>
                <a:uLnTx/>
                <a:uFillTx/>
                <a:latin typeface="Times New Roman" panose="02020603050405020304" pitchFamily="18" charset="0"/>
                <a:ea typeface="標楷體"/>
                <a:cs typeface="Times New Roman" panose="02020603050405020304" pitchFamily="18" charset="0"/>
              </a:rPr>
              <a:t>Garrett N. medRxiv 2021; doi: https://doi.org/10.1101/2021.12.20.21268130.</a:t>
            </a:r>
            <a:endParaRPr kumimoji="0" lang="zh-TW" altLang="zh-TW" sz="1600" b="0" i="0" u="none" strike="noStrike" kern="1200" cap="none" spc="0" normalizeH="0" baseline="0" noProof="0" dirty="0">
              <a:ln>
                <a:noFill/>
              </a:ln>
              <a:solidFill>
                <a:srgbClr val="00FF00"/>
              </a:solidFill>
              <a:effectLst>
                <a:outerShdw blurRad="38100" dist="38100" dir="2700000" algn="tl">
                  <a:srgbClr val="000000">
                    <a:alpha val="43137"/>
                  </a:srgbClr>
                </a:outerShdw>
              </a:effectLst>
              <a:uLnTx/>
              <a:uFillTx/>
              <a:latin typeface="Times New Roman" panose="02020603050405020304" pitchFamily="18" charset="0"/>
              <a:ea typeface="標楷體"/>
              <a:cs typeface="Times New Roman" panose="02020603050405020304" pitchFamily="18" charset="0"/>
            </a:endParaRPr>
          </a:p>
        </p:txBody>
      </p:sp>
      <p:graphicFrame>
        <p:nvGraphicFramePr>
          <p:cNvPr id="5" name="圖表 4"/>
          <p:cNvGraphicFramePr/>
          <p:nvPr>
            <p:extLst/>
          </p:nvPr>
        </p:nvGraphicFramePr>
        <p:xfrm>
          <a:off x="271143" y="1074385"/>
          <a:ext cx="8415657" cy="54258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07568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a:xfrm>
            <a:off x="539750" y="229637"/>
            <a:ext cx="8229600" cy="1120216"/>
          </a:xfrm>
        </p:spPr>
        <p:txBody>
          <a:bodyPr/>
          <a:lstStyle/>
          <a:p>
            <a:r>
              <a:rPr lang="zh-TW" altLang="en-US" sz="3600" dirty="0"/>
              <a:t>接種</a:t>
            </a:r>
            <a:r>
              <a:rPr lang="en-US" altLang="zh-TW" sz="3600" dirty="0"/>
              <a:t>AstraZeneca</a:t>
            </a:r>
            <a:r>
              <a:rPr lang="zh-TW" altLang="en-US" sz="3600" dirty="0"/>
              <a:t>疫苗後，病毒排出時間縮短  </a:t>
            </a:r>
            <a:r>
              <a:rPr lang="zh-TW" altLang="en-US" sz="3200" dirty="0">
                <a:solidFill>
                  <a:schemeClr val="bg1"/>
                </a:solidFill>
              </a:rPr>
              <a:t>英國，</a:t>
            </a:r>
            <a:r>
              <a:rPr lang="en-US" altLang="zh-TW" sz="3200" dirty="0">
                <a:solidFill>
                  <a:schemeClr val="bg1"/>
                </a:solidFill>
              </a:rPr>
              <a:t>2021</a:t>
            </a:r>
          </a:p>
        </p:txBody>
      </p:sp>
      <p:sp>
        <p:nvSpPr>
          <p:cNvPr id="745477" name="Rectangle 5"/>
          <p:cNvSpPr>
            <a:spLocks noChangeArrowheads="1"/>
          </p:cNvSpPr>
          <p:nvPr/>
        </p:nvSpPr>
        <p:spPr bwMode="auto">
          <a:xfrm>
            <a:off x="919489" y="6407227"/>
            <a:ext cx="3342838" cy="338554"/>
          </a:xfrm>
          <a:prstGeom prst="rect">
            <a:avLst/>
          </a:prstGeom>
          <a:noFill/>
          <a:ln w="12700">
            <a:noFill/>
            <a:miter lim="800000"/>
            <a:headEnd/>
            <a:tailEnd/>
          </a:ln>
          <a:effectLst/>
        </p:spPr>
        <p:txBody>
          <a:bodyPr wrap="none" anchor="ctr">
            <a:spAutoFit/>
          </a:bodyPr>
          <a:lstStyle>
            <a:lvl1pPr defTabSz="762000">
              <a:defRPr kumimoji="1">
                <a:solidFill>
                  <a:schemeClr val="tx1"/>
                </a:solidFill>
                <a:latin typeface="Arial" panose="020B0604020202020204" pitchFamily="34" charset="0"/>
                <a:ea typeface="新細明體" panose="02020500000000000000" pitchFamily="18" charset="-120"/>
              </a:defRPr>
            </a:lvl1pPr>
            <a:lvl2pPr marL="742950" indent="-285750" defTabSz="762000">
              <a:defRPr kumimoji="1">
                <a:solidFill>
                  <a:schemeClr val="tx1"/>
                </a:solidFill>
                <a:latin typeface="Arial" panose="020B0604020202020204" pitchFamily="34" charset="0"/>
                <a:ea typeface="新細明體" panose="02020500000000000000" pitchFamily="18" charset="-120"/>
              </a:defRPr>
            </a:lvl2pPr>
            <a:lvl3pPr marL="1143000" indent="-228600" defTabSz="762000">
              <a:defRPr kumimoji="1">
                <a:solidFill>
                  <a:schemeClr val="tx1"/>
                </a:solidFill>
                <a:latin typeface="Arial" panose="020B0604020202020204" pitchFamily="34" charset="0"/>
                <a:ea typeface="新細明體" panose="02020500000000000000" pitchFamily="18" charset="-120"/>
              </a:defRPr>
            </a:lvl3pPr>
            <a:lvl4pPr marL="1600200" indent="-228600" defTabSz="762000">
              <a:defRPr kumimoji="1">
                <a:solidFill>
                  <a:schemeClr val="tx1"/>
                </a:solidFill>
                <a:latin typeface="Arial" panose="020B0604020202020204" pitchFamily="34" charset="0"/>
                <a:ea typeface="新細明體" panose="02020500000000000000" pitchFamily="18" charset="-120"/>
              </a:defRPr>
            </a:lvl4pPr>
            <a:lvl5pPr marL="2057400" indent="-228600" defTabSz="762000">
              <a:defRPr kumimoji="1">
                <a:solidFill>
                  <a:schemeClr val="tx1"/>
                </a:solidFill>
                <a:latin typeface="Arial" panose="020B0604020202020204" pitchFamily="34" charset="0"/>
                <a:ea typeface="新細明體" panose="02020500000000000000" pitchFamily="18" charset="-120"/>
              </a:defRPr>
            </a:lvl5pPr>
            <a:lvl6pPr marL="2514600" indent="-228600" defTabSz="7620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7620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7620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7620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762000" rtl="0" eaLnBrk="1" fontAlgn="auto" latinLnBrk="0" hangingPunct="1">
              <a:lnSpc>
                <a:spcPct val="100000"/>
              </a:lnSpc>
              <a:spcBef>
                <a:spcPts val="0"/>
              </a:spcBef>
              <a:spcAft>
                <a:spcPts val="0"/>
              </a:spcAft>
              <a:buClrTx/>
              <a:buSzTx/>
              <a:buFontTx/>
              <a:buNone/>
              <a:tabLst/>
              <a:defRPr/>
            </a:pPr>
            <a:r>
              <a:rPr kumimoji="1" lang="pl-PL" altLang="zh-TW" sz="1600" b="0" i="0" u="none" strike="noStrike" kern="1200" cap="none" spc="0" normalizeH="0" baseline="0" noProof="0" dirty="0">
                <a:ln>
                  <a:noFill/>
                </a:ln>
                <a:solidFill>
                  <a:srgbClr val="66FF33"/>
                </a:solidFill>
                <a:effectLst>
                  <a:outerShdw blurRad="38100" dist="38100" dir="2700000" algn="tl">
                    <a:srgbClr val="000000"/>
                  </a:outerShdw>
                </a:effectLst>
                <a:uLnTx/>
                <a:uFillTx/>
                <a:latin typeface="Times New Roman" panose="02020603050405020304" pitchFamily="18" charset="0"/>
                <a:ea typeface="標楷體" panose="03000509000000000000" pitchFamily="65" charset="-120"/>
                <a:cs typeface="+mn-cs"/>
              </a:rPr>
              <a:t>Emary KRW. Lancet 2021; 397: 1351.</a:t>
            </a:r>
            <a:endParaRPr kumimoji="1" lang="en-US" altLang="zh-TW" sz="1600" b="0" i="0" u="none" strike="noStrike" kern="1200" cap="none" spc="0" normalizeH="0" baseline="0" noProof="0" dirty="0">
              <a:ln>
                <a:noFill/>
              </a:ln>
              <a:solidFill>
                <a:srgbClr val="66FF33"/>
              </a:solidFill>
              <a:effectLst>
                <a:outerShdw blurRad="38100" dist="38100" dir="2700000" algn="tl">
                  <a:srgbClr val="000000"/>
                </a:outerShdw>
              </a:effectLst>
              <a:uLnTx/>
              <a:uFillTx/>
              <a:latin typeface="Times New Roman" panose="02020603050405020304" pitchFamily="18" charset="0"/>
              <a:ea typeface="標楷體" panose="03000509000000000000" pitchFamily="65" charset="-120"/>
              <a:cs typeface="+mn-cs"/>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300" y="1538140"/>
            <a:ext cx="8020050" cy="4810125"/>
          </a:xfrm>
          <a:prstGeom prst="rect">
            <a:avLst/>
          </a:prstGeom>
        </p:spPr>
      </p:pic>
      <p:sp>
        <p:nvSpPr>
          <p:cNvPr id="5" name="文字方塊 4"/>
          <p:cNvSpPr txBox="1"/>
          <p:nvPr/>
        </p:nvSpPr>
        <p:spPr>
          <a:xfrm>
            <a:off x="2438508" y="3585881"/>
            <a:ext cx="172354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srgbClr val="002060"/>
                </a:solidFill>
                <a:effectLst/>
                <a:uLnTx/>
                <a:uFillTx/>
                <a:latin typeface="Arial"/>
                <a:ea typeface="標楷體"/>
                <a:cs typeface="+mn-cs"/>
              </a:rPr>
              <a:t>無症狀感染</a:t>
            </a:r>
          </a:p>
        </p:txBody>
      </p:sp>
      <p:sp>
        <p:nvSpPr>
          <p:cNvPr id="9" name="文字方塊 8"/>
          <p:cNvSpPr txBox="1"/>
          <p:nvPr/>
        </p:nvSpPr>
        <p:spPr>
          <a:xfrm>
            <a:off x="6096108" y="3585880"/>
            <a:ext cx="172354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srgbClr val="FF0000"/>
                </a:solidFill>
                <a:effectLst/>
                <a:uLnTx/>
                <a:uFillTx/>
                <a:latin typeface="Arial"/>
                <a:ea typeface="標楷體"/>
                <a:cs typeface="+mn-cs"/>
              </a:rPr>
              <a:t>有症狀感染</a:t>
            </a:r>
          </a:p>
        </p:txBody>
      </p:sp>
      <p:sp>
        <p:nvSpPr>
          <p:cNvPr id="10" name="文字方塊 9"/>
          <p:cNvSpPr txBox="1"/>
          <p:nvPr/>
        </p:nvSpPr>
        <p:spPr>
          <a:xfrm>
            <a:off x="3926649" y="6010195"/>
            <a:ext cx="223651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srgbClr val="00CC99">
                    <a:lumMod val="50000"/>
                  </a:srgbClr>
                </a:solidFill>
                <a:effectLst/>
                <a:uLnTx/>
                <a:uFillTx/>
                <a:latin typeface="Arial"/>
                <a:ea typeface="標楷體"/>
                <a:cs typeface="+mn-cs"/>
              </a:rPr>
              <a:t>核酸陽性持續週數</a:t>
            </a:r>
          </a:p>
        </p:txBody>
      </p:sp>
    </p:spTree>
    <p:extLst>
      <p:ext uri="{BB962C8B-B14F-4D97-AF65-F5344CB8AC3E}">
        <p14:creationId xmlns:p14="http://schemas.microsoft.com/office/powerpoint/2010/main" val="117149162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609600" y="457200"/>
            <a:ext cx="8229600" cy="838200"/>
          </a:xfrm>
          <a:noFill/>
          <a:ln/>
          <a:effectLst>
            <a:outerShdw dist="35921" dir="2700000" algn="ctr" rotWithShape="0">
              <a:srgbClr val="000000"/>
            </a:outerShdw>
          </a:effectLst>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zh-TW" altLang="en-US" sz="4400"/>
              <a:t>疫苗保護持續時間</a:t>
            </a:r>
          </a:p>
        </p:txBody>
      </p:sp>
      <p:sp>
        <p:nvSpPr>
          <p:cNvPr id="322563" name="Rectangle 3"/>
          <p:cNvSpPr>
            <a:spLocks noGrp="1" noChangeArrowheads="1"/>
          </p:cNvSpPr>
          <p:nvPr>
            <p:ph type="body" idx="1"/>
          </p:nvPr>
        </p:nvSpPr>
        <p:spPr>
          <a:xfrm>
            <a:off x="609600" y="1412776"/>
            <a:ext cx="8199872" cy="5112568"/>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nSpc>
                <a:spcPct val="115000"/>
              </a:lnSpc>
            </a:pPr>
            <a:r>
              <a:rPr lang="zh-TW" altLang="en-US" sz="3800" b="1" dirty="0">
                <a:solidFill>
                  <a:srgbClr val="FAFD00"/>
                </a:solidFill>
              </a:rPr>
              <a:t>非活性疫苗</a:t>
            </a:r>
            <a:r>
              <a:rPr lang="en-US" altLang="zh-TW" sz="3800" b="1" dirty="0">
                <a:solidFill>
                  <a:srgbClr val="FAFD00"/>
                </a:solidFill>
              </a:rPr>
              <a:t>: </a:t>
            </a:r>
            <a:r>
              <a:rPr lang="en-US" altLang="zh-TW" sz="3800" b="1" dirty="0"/>
              <a:t>5-10 </a:t>
            </a:r>
            <a:r>
              <a:rPr lang="zh-TW" altLang="en-US" sz="3800" b="1" dirty="0"/>
              <a:t>年或稍久</a:t>
            </a:r>
            <a:r>
              <a:rPr lang="zh-TW" altLang="en-US" sz="3800" dirty="0">
                <a:solidFill>
                  <a:schemeClr val="bg1"/>
                </a:solidFill>
              </a:rPr>
              <a:t> </a:t>
            </a:r>
            <a:r>
              <a:rPr lang="en-US" altLang="zh-TW" sz="3800" dirty="0">
                <a:solidFill>
                  <a:schemeClr val="bg1"/>
                </a:solidFill>
              </a:rPr>
              <a:t>(B</a:t>
            </a:r>
            <a:r>
              <a:rPr lang="zh-TW" altLang="en-US" sz="3800" dirty="0">
                <a:solidFill>
                  <a:schemeClr val="bg1"/>
                </a:solidFill>
              </a:rPr>
              <a:t>型肝炎、白喉</a:t>
            </a:r>
            <a:r>
              <a:rPr lang="en-US" altLang="zh-TW" sz="3800" dirty="0">
                <a:solidFill>
                  <a:schemeClr val="bg1"/>
                </a:solidFill>
              </a:rPr>
              <a:t>-</a:t>
            </a:r>
            <a:r>
              <a:rPr lang="zh-TW" altLang="en-US" sz="3800" dirty="0">
                <a:solidFill>
                  <a:schemeClr val="bg1"/>
                </a:solidFill>
              </a:rPr>
              <a:t>破傷風</a:t>
            </a:r>
            <a:r>
              <a:rPr lang="en-US" altLang="zh-TW" sz="3800" dirty="0">
                <a:solidFill>
                  <a:schemeClr val="bg1"/>
                </a:solidFill>
              </a:rPr>
              <a:t>-</a:t>
            </a:r>
            <a:r>
              <a:rPr lang="zh-TW" altLang="en-US" sz="3800" dirty="0">
                <a:solidFill>
                  <a:schemeClr val="bg1"/>
                </a:solidFill>
              </a:rPr>
              <a:t>百日咳三合一、 日本腦炎</a:t>
            </a:r>
            <a:r>
              <a:rPr lang="en-US" altLang="zh-TW" sz="3800" dirty="0">
                <a:solidFill>
                  <a:schemeClr val="bg1"/>
                </a:solidFill>
              </a:rPr>
              <a:t>)</a:t>
            </a:r>
          </a:p>
          <a:p>
            <a:pPr lvl="1">
              <a:lnSpc>
                <a:spcPct val="115000"/>
              </a:lnSpc>
            </a:pPr>
            <a:r>
              <a:rPr lang="en-US" altLang="zh-TW" sz="3800" dirty="0"/>
              <a:t>A </a:t>
            </a:r>
            <a:r>
              <a:rPr lang="zh-TW" altLang="en-US" sz="3800" dirty="0"/>
              <a:t>型肝炎疫苗</a:t>
            </a:r>
            <a:r>
              <a:rPr lang="en-US" altLang="zh-TW" sz="3800" dirty="0"/>
              <a:t>: </a:t>
            </a:r>
            <a:r>
              <a:rPr lang="zh-TW" altLang="en-US" sz="3800" dirty="0" smtClean="0"/>
              <a:t>至少</a:t>
            </a:r>
            <a:r>
              <a:rPr lang="en-US" altLang="zh-TW" sz="3800" dirty="0" smtClean="0"/>
              <a:t>30</a:t>
            </a:r>
            <a:r>
              <a:rPr lang="zh-TW" altLang="en-US" sz="3800" dirty="0"/>
              <a:t>年左右</a:t>
            </a:r>
          </a:p>
          <a:p>
            <a:pPr lvl="1">
              <a:lnSpc>
                <a:spcPct val="115000"/>
              </a:lnSpc>
            </a:pPr>
            <a:r>
              <a:rPr lang="zh-TW" altLang="en-US" sz="3800" dirty="0"/>
              <a:t>流感</a:t>
            </a:r>
            <a:r>
              <a:rPr lang="en-US" altLang="zh-TW" sz="3800" dirty="0"/>
              <a:t>: </a:t>
            </a:r>
            <a:r>
              <a:rPr lang="zh-TW" altLang="en-US" sz="3800" dirty="0"/>
              <a:t>每年注射</a:t>
            </a:r>
          </a:p>
          <a:p>
            <a:pPr>
              <a:lnSpc>
                <a:spcPct val="115000"/>
              </a:lnSpc>
            </a:pPr>
            <a:r>
              <a:rPr lang="zh-TW" altLang="en-US" sz="3800" b="1" dirty="0"/>
              <a:t>活性減毒疫苗</a:t>
            </a:r>
            <a:r>
              <a:rPr lang="en-US" altLang="zh-TW" sz="3800" b="1" dirty="0"/>
              <a:t>: </a:t>
            </a:r>
            <a:r>
              <a:rPr lang="zh-TW" altLang="en-US" sz="3800" b="1" dirty="0" smtClean="0"/>
              <a:t>保護持續較久，終生</a:t>
            </a:r>
            <a:r>
              <a:rPr lang="zh-TW" altLang="en-US" sz="3800" b="1" dirty="0"/>
              <a:t>免疫？</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a:xfrm>
            <a:off x="611560" y="332656"/>
            <a:ext cx="8064896" cy="663533"/>
          </a:xfrm>
        </p:spPr>
        <p:txBody>
          <a:bodyPr/>
          <a:lstStyle/>
          <a:p>
            <a:pPr>
              <a:defRPr/>
            </a:pPr>
            <a:r>
              <a:rPr lang="zh-TW" altLang="en-US" sz="3600" dirty="0" smtClean="0"/>
              <a:t>麻疹抗體陽性率隨著年齡上升逐漸下降   </a:t>
            </a:r>
            <a:r>
              <a:rPr lang="zh-TW" altLang="en-US" sz="3600" dirty="0" smtClean="0"/>
              <a:t>   </a:t>
            </a:r>
            <a:r>
              <a:rPr lang="zh-TW" altLang="en-US" sz="3200" dirty="0" smtClean="0">
                <a:solidFill>
                  <a:schemeClr val="bg1"/>
                </a:solidFill>
              </a:rPr>
              <a:t>台灣</a:t>
            </a:r>
            <a:r>
              <a:rPr lang="zh-TW" altLang="en-US" sz="3200" dirty="0" smtClean="0">
                <a:solidFill>
                  <a:schemeClr val="bg1"/>
                </a:solidFill>
              </a:rPr>
              <a:t>，</a:t>
            </a:r>
            <a:r>
              <a:rPr lang="en-US" altLang="zh-TW" sz="3200" dirty="0" smtClean="0">
                <a:solidFill>
                  <a:schemeClr val="bg1"/>
                </a:solidFill>
              </a:rPr>
              <a:t>2007</a:t>
            </a:r>
            <a:endParaRPr lang="zh-TW" altLang="en-US" sz="3200" dirty="0" smtClean="0">
              <a:solidFill>
                <a:schemeClr val="bg1"/>
              </a:solidFill>
            </a:endParaRPr>
          </a:p>
        </p:txBody>
      </p:sp>
      <p:sp>
        <p:nvSpPr>
          <p:cNvPr id="190468" name="Rectangle 4"/>
          <p:cNvSpPr>
            <a:spLocks noChangeArrowheads="1"/>
          </p:cNvSpPr>
          <p:nvPr/>
        </p:nvSpPr>
        <p:spPr bwMode="auto">
          <a:xfrm>
            <a:off x="971600" y="6453427"/>
            <a:ext cx="254358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3300"/>
              </a:buClr>
              <a:buSzPct val="70000"/>
              <a:buFont typeface="Monotype Sorts" pitchFamily="2" charset="2"/>
              <a:buChar char="l"/>
              <a:defRPr sz="2400">
                <a:solidFill>
                  <a:srgbClr val="FFFF00"/>
                </a:solidFill>
                <a:latin typeface="Arial" panose="020B0604020202020204" pitchFamily="34" charset="0"/>
                <a:ea typeface="標楷體" panose="03000509000000000000" pitchFamily="65" charset="-120"/>
              </a:defRPr>
            </a:lvl1pPr>
            <a:lvl2pPr marL="742950" indent="-285750">
              <a:spcBef>
                <a:spcPct val="20000"/>
              </a:spcBef>
              <a:buClr>
                <a:srgbClr val="66FF33"/>
              </a:buClr>
              <a:buSzPct val="70000"/>
              <a:buFont typeface="Monotype Sorts" pitchFamily="2" charset="2"/>
              <a:buChar char="m"/>
              <a:defRPr sz="2400">
                <a:solidFill>
                  <a:schemeClr val="bg1"/>
                </a:solidFill>
                <a:latin typeface="Arial" panose="020B0604020202020204" pitchFamily="34" charset="0"/>
                <a:ea typeface="標楷體" panose="03000509000000000000" pitchFamily="65" charset="-120"/>
              </a:defRPr>
            </a:lvl2pPr>
            <a:lvl3pPr marL="1143000" indent="-228600">
              <a:spcBef>
                <a:spcPct val="20000"/>
              </a:spcBef>
              <a:buClr>
                <a:srgbClr val="FFFF00"/>
              </a:buClr>
              <a:buSzPct val="70000"/>
              <a:buFont typeface="Wingdings" panose="05000000000000000000" pitchFamily="2" charset="2"/>
              <a:buChar char="q"/>
              <a:defRPr sz="2400">
                <a:solidFill>
                  <a:schemeClr val="bg1"/>
                </a:solidFill>
                <a:latin typeface="Arial" panose="020B0604020202020204" pitchFamily="34" charset="0"/>
                <a:ea typeface="標楷體" panose="03000509000000000000" pitchFamily="65" charset="-120"/>
              </a:defRPr>
            </a:lvl3pPr>
            <a:lvl4pPr marL="1600200" indent="-228600">
              <a:spcBef>
                <a:spcPct val="20000"/>
              </a:spcBef>
              <a:buClr>
                <a:srgbClr val="66FF33"/>
              </a:buClr>
              <a:buSzPct val="70000"/>
              <a:buFont typeface="Wingdings" panose="05000000000000000000" pitchFamily="2" charset="2"/>
              <a:buChar char="v"/>
              <a:defRPr sz="2400">
                <a:solidFill>
                  <a:schemeClr val="bg1"/>
                </a:solidFill>
                <a:latin typeface="Arial" panose="020B0604020202020204" pitchFamily="34" charset="0"/>
                <a:ea typeface="標楷體" panose="03000509000000000000" pitchFamily="65" charset="-120"/>
              </a:defRPr>
            </a:lvl4pPr>
            <a:lvl5pPr marL="2057400" indent="-228600">
              <a:spcBef>
                <a:spcPct val="20000"/>
              </a:spcBef>
              <a:buChar char="»"/>
              <a:defRPr sz="2400">
                <a:solidFill>
                  <a:schemeClr val="bg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har char="»"/>
              <a:defRPr sz="2400">
                <a:solidFill>
                  <a:schemeClr val="bg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har char="»"/>
              <a:defRPr sz="2400">
                <a:solidFill>
                  <a:schemeClr val="bg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har char="»"/>
              <a:defRPr sz="2400">
                <a:solidFill>
                  <a:schemeClr val="bg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har char="»"/>
              <a:defRPr sz="2400">
                <a:solidFill>
                  <a:schemeClr val="bg1"/>
                </a:solidFill>
                <a:latin typeface="Arial" panose="020B0604020202020204" pitchFamily="34" charset="0"/>
                <a:ea typeface="標楷體" panose="03000509000000000000" pitchFamily="65" charset="-120"/>
              </a:defRPr>
            </a:lvl9pPr>
          </a:lstStyle>
          <a:p>
            <a:pPr>
              <a:spcBef>
                <a:spcPct val="0"/>
              </a:spcBef>
              <a:buClrTx/>
              <a:buSzTx/>
              <a:buFont typeface="Monotype Sorts" pitchFamily="2" charset="2"/>
              <a:buNone/>
            </a:pPr>
            <a:r>
              <a:rPr lang="en-US" altLang="zh-TW" sz="1400" b="0" dirty="0">
                <a:solidFill>
                  <a:srgbClr val="7FFF00"/>
                </a:solidFill>
                <a:effectLst>
                  <a:outerShdw blurRad="38100" dist="38100" dir="2700000" algn="tl">
                    <a:srgbClr val="000000">
                      <a:alpha val="43137"/>
                    </a:srgbClr>
                  </a:outerShdw>
                </a:effectLst>
                <a:latin typeface="Times New Roman" panose="02020603050405020304" pitchFamily="18" charset="0"/>
                <a:ea typeface="新細明體" panose="02020500000000000000" pitchFamily="18" charset="-120"/>
              </a:rPr>
              <a:t>Chen CJ. Vaccine 2012;30:6721.</a:t>
            </a:r>
            <a:endParaRPr lang="zh-TW" altLang="en-US" sz="1400" b="0" dirty="0">
              <a:solidFill>
                <a:srgbClr val="7FFF00"/>
              </a:solidFill>
              <a:effectLst>
                <a:outerShdw blurRad="38100" dist="38100" dir="2700000" algn="tl">
                  <a:srgbClr val="000000">
                    <a:alpha val="43137"/>
                  </a:srgbClr>
                </a:outerShdw>
              </a:effectLst>
              <a:latin typeface="Times New Roman" panose="02020603050405020304" pitchFamily="18" charset="0"/>
              <a:ea typeface="新細明體" panose="02020500000000000000" pitchFamily="18" charset="-120"/>
            </a:endParaRPr>
          </a:p>
        </p:txBody>
      </p:sp>
      <p:graphicFrame>
        <p:nvGraphicFramePr>
          <p:cNvPr id="6" name="圖表 5"/>
          <p:cNvGraphicFramePr/>
          <p:nvPr>
            <p:extLst/>
          </p:nvPr>
        </p:nvGraphicFramePr>
        <p:xfrm>
          <a:off x="434842" y="1814882"/>
          <a:ext cx="8362891" cy="4767808"/>
        </p:xfrm>
        <a:graphic>
          <a:graphicData uri="http://schemas.openxmlformats.org/drawingml/2006/chart">
            <c:chart xmlns:c="http://schemas.openxmlformats.org/drawingml/2006/chart" xmlns:r="http://schemas.openxmlformats.org/officeDocument/2006/relationships" r:id="rId2"/>
          </a:graphicData>
        </a:graphic>
      </p:graphicFrame>
      <p:sp>
        <p:nvSpPr>
          <p:cNvPr id="4" name="文字方塊 3"/>
          <p:cNvSpPr txBox="1"/>
          <p:nvPr/>
        </p:nvSpPr>
        <p:spPr>
          <a:xfrm>
            <a:off x="323528" y="1525570"/>
            <a:ext cx="1508746" cy="400110"/>
          </a:xfrm>
          <a:prstGeom prst="rect">
            <a:avLst/>
          </a:prstGeom>
          <a:noFill/>
        </p:spPr>
        <p:txBody>
          <a:bodyPr wrap="none" rtlCol="0">
            <a:spAutoFit/>
          </a:bodyPr>
          <a:lstStyle/>
          <a:p>
            <a:r>
              <a:rPr lang="en-US" altLang="zh-TW" sz="2000" dirty="0" smtClean="0">
                <a:solidFill>
                  <a:srgbClr val="FFFF00"/>
                </a:solidFill>
                <a:effectLst>
                  <a:outerShdw blurRad="38100" dist="38100" dir="2700000" algn="tl">
                    <a:srgbClr val="000000">
                      <a:alpha val="43137"/>
                    </a:srgbClr>
                  </a:outerShdw>
                </a:effectLst>
                <a:latin typeface="Arial" panose="020B0604020202020204" pitchFamily="34" charset="0"/>
                <a:ea typeface="標楷體" panose="03000509000000000000" pitchFamily="65" charset="-120"/>
                <a:cs typeface="Arial" panose="020B0604020202020204" pitchFamily="34" charset="0"/>
              </a:rPr>
              <a:t>% </a:t>
            </a:r>
            <a:r>
              <a:rPr lang="zh-TW" altLang="en-US" sz="2000" dirty="0" smtClean="0">
                <a:solidFill>
                  <a:srgbClr val="FFFF00"/>
                </a:solidFill>
                <a:effectLst>
                  <a:outerShdw blurRad="38100" dist="38100" dir="2700000" algn="tl">
                    <a:srgbClr val="000000">
                      <a:alpha val="43137"/>
                    </a:srgbClr>
                  </a:outerShdw>
                </a:effectLst>
                <a:latin typeface="Arial" panose="020B0604020202020204" pitchFamily="34" charset="0"/>
                <a:ea typeface="標楷體" panose="03000509000000000000" pitchFamily="65" charset="-120"/>
                <a:cs typeface="Arial" panose="020B0604020202020204" pitchFamily="34" charset="0"/>
              </a:rPr>
              <a:t>抗體陽性</a:t>
            </a:r>
            <a:endParaRPr lang="zh-TW" altLang="en-US" sz="2000" dirty="0">
              <a:solidFill>
                <a:srgbClr val="FFFF00"/>
              </a:solidFill>
              <a:effectLst>
                <a:outerShdw blurRad="38100" dist="38100" dir="2700000" algn="tl">
                  <a:srgbClr val="000000">
                    <a:alpha val="43137"/>
                  </a:srgbClr>
                </a:outerShdw>
              </a:effectLst>
              <a:latin typeface="Arial" panose="020B0604020202020204" pitchFamily="34" charset="0"/>
              <a:ea typeface="標楷體" panose="03000509000000000000" pitchFamily="65" charset="-120"/>
              <a:cs typeface="Arial" panose="020B0604020202020204" pitchFamily="34" charset="0"/>
            </a:endParaRPr>
          </a:p>
        </p:txBody>
      </p:sp>
      <p:sp>
        <p:nvSpPr>
          <p:cNvPr id="7" name="Text Box 7"/>
          <p:cNvSpPr txBox="1">
            <a:spLocks noChangeArrowheads="1"/>
          </p:cNvSpPr>
          <p:nvPr/>
        </p:nvSpPr>
        <p:spPr bwMode="auto">
          <a:xfrm>
            <a:off x="4211960" y="1174703"/>
            <a:ext cx="4020088" cy="461665"/>
          </a:xfrm>
          <a:prstGeom prst="rect">
            <a:avLst/>
          </a:prstGeom>
          <a:gradFill>
            <a:gsLst>
              <a:gs pos="0">
                <a:srgbClr val="0070C0">
                  <a:lumMod val="62000"/>
                </a:srgbClr>
              </a:gs>
              <a:gs pos="50000">
                <a:srgbClr val="0070C0"/>
              </a:gs>
              <a:gs pos="100000">
                <a:srgbClr val="0070C0">
                  <a:lumMod val="61000"/>
                </a:srgbClr>
              </a:gs>
            </a:gsLst>
            <a:lin ang="5400000" scaled="1"/>
          </a:gradFill>
          <a:ln w="28575">
            <a:solidFill>
              <a:srgbClr val="00FFFF"/>
            </a:solidFill>
            <a:miter lim="800000"/>
            <a:headEnd/>
            <a:tailEnd/>
          </a:ln>
          <a:effectLst/>
          <a:scene3d>
            <a:camera prst="orthographicFront"/>
            <a:lightRig rig="threePt" dir="t"/>
          </a:scene3d>
          <a:sp3d prstMaterial="dkEdge">
            <a:bevelT/>
          </a:sp3d>
          <a:extLst/>
        </p:spPr>
        <p:txBody>
          <a:bodyPr wrap="square">
            <a:spAutoFit/>
          </a:bodyPr>
          <a:lstStyle>
            <a:lvl1pPr>
              <a:defRPr kumimoji="1" sz="2400">
                <a:solidFill>
                  <a:schemeClr val="tx1"/>
                </a:solidFill>
                <a:latin typeface="Times New Roman" panose="02020603050405020304" pitchFamily="18" charset="0"/>
                <a:ea typeface="標楷體" panose="03000509000000000000" pitchFamily="65" charset="-120"/>
              </a:defRPr>
            </a:lvl1pPr>
            <a:lvl2pPr marL="571500">
              <a:defRPr kumimoji="1" sz="2400">
                <a:solidFill>
                  <a:schemeClr val="tx1"/>
                </a:solidFill>
                <a:latin typeface="Times New Roman" panose="02020603050405020304" pitchFamily="18" charset="0"/>
                <a:ea typeface="標楷體" panose="03000509000000000000" pitchFamily="65" charset="-120"/>
              </a:defRPr>
            </a:lvl2pPr>
            <a:lvl3pPr marL="1143000">
              <a:defRPr kumimoji="1" sz="2400">
                <a:solidFill>
                  <a:schemeClr val="tx1"/>
                </a:solidFill>
                <a:latin typeface="Times New Roman" panose="02020603050405020304" pitchFamily="18" charset="0"/>
                <a:ea typeface="標楷體" panose="03000509000000000000" pitchFamily="65" charset="-120"/>
              </a:defRPr>
            </a:lvl3pPr>
            <a:lvl4pPr marL="1714500">
              <a:defRPr kumimoji="1" sz="2400">
                <a:solidFill>
                  <a:schemeClr val="tx1"/>
                </a:solidFill>
                <a:latin typeface="Times New Roman" panose="02020603050405020304" pitchFamily="18" charset="0"/>
                <a:ea typeface="標楷體" panose="03000509000000000000" pitchFamily="65" charset="-120"/>
              </a:defRPr>
            </a:lvl4pPr>
            <a:lvl5pPr marL="2286000">
              <a:defRPr kumimoji="1" sz="2400">
                <a:solidFill>
                  <a:schemeClr val="tx1"/>
                </a:solidFill>
                <a:latin typeface="Times New Roman" panose="02020603050405020304" pitchFamily="18" charset="0"/>
                <a:ea typeface="標楷體" panose="03000509000000000000" pitchFamily="65" charset="-120"/>
              </a:defRPr>
            </a:lvl5pPr>
            <a:lvl6pPr marL="2743200" fontAlgn="base">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6pPr>
            <a:lvl7pPr marL="3200400" fontAlgn="base">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7pPr>
            <a:lvl8pPr marL="3657600" fontAlgn="base">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8pPr>
            <a:lvl9pPr marL="4114800" fontAlgn="base">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9pPr>
          </a:lstStyle>
          <a:p>
            <a:pPr algn="ctr"/>
            <a:r>
              <a:rPr lang="en-US" altLang="zh-TW" dirty="0">
                <a:solidFill>
                  <a:srgbClr val="FFFFFF"/>
                </a:solidFill>
                <a:effectLst>
                  <a:outerShdw blurRad="38100" dist="38100" dir="2700000" algn="tl">
                    <a:srgbClr val="000000">
                      <a:alpha val="43137"/>
                    </a:srgbClr>
                  </a:outerShdw>
                </a:effectLst>
                <a:latin typeface="Arail"/>
              </a:rPr>
              <a:t>29</a:t>
            </a:r>
            <a:r>
              <a:rPr lang="zh-TW" altLang="en-US" dirty="0">
                <a:solidFill>
                  <a:srgbClr val="FFFFFF"/>
                </a:solidFill>
                <a:effectLst>
                  <a:outerShdw blurRad="38100" dist="38100" dir="2700000" algn="tl">
                    <a:srgbClr val="000000">
                      <a:alpha val="43137"/>
                    </a:srgbClr>
                  </a:outerShdw>
                </a:effectLst>
                <a:latin typeface="Arail"/>
              </a:rPr>
              <a:t>歲 </a:t>
            </a:r>
            <a:r>
              <a:rPr lang="en-US" altLang="zh-TW" dirty="0">
                <a:solidFill>
                  <a:srgbClr val="FFFFFF"/>
                </a:solidFill>
                <a:effectLst>
                  <a:outerShdw blurRad="38100" dist="38100" dir="2700000" algn="tl">
                    <a:srgbClr val="000000">
                      <a:alpha val="43137"/>
                    </a:srgbClr>
                  </a:outerShdw>
                </a:effectLst>
                <a:latin typeface="Arail"/>
              </a:rPr>
              <a:t>(1978</a:t>
            </a:r>
            <a:r>
              <a:rPr lang="zh-TW" altLang="en-US" dirty="0">
                <a:solidFill>
                  <a:srgbClr val="FFFFFF"/>
                </a:solidFill>
                <a:effectLst>
                  <a:outerShdw blurRad="38100" dist="38100" dir="2700000" algn="tl">
                    <a:srgbClr val="000000">
                      <a:alpha val="43137"/>
                    </a:srgbClr>
                  </a:outerShdw>
                </a:effectLst>
                <a:latin typeface="Arail"/>
              </a:rPr>
              <a:t>年開始常規疫苗</a:t>
            </a:r>
            <a:r>
              <a:rPr lang="en-US" altLang="zh-TW" dirty="0">
                <a:solidFill>
                  <a:srgbClr val="FFFFFF"/>
                </a:solidFill>
                <a:effectLst>
                  <a:outerShdw blurRad="38100" dist="38100" dir="2700000" algn="tl">
                    <a:srgbClr val="000000">
                      <a:alpha val="43137"/>
                    </a:srgbClr>
                  </a:outerShdw>
                </a:effectLst>
                <a:latin typeface="Arail"/>
              </a:rPr>
              <a:t>)</a:t>
            </a:r>
            <a:endParaRPr lang="zh-TW" altLang="en-US" dirty="0">
              <a:solidFill>
                <a:srgbClr val="FFFFFF"/>
              </a:solidFill>
              <a:effectLst>
                <a:outerShdw blurRad="38100" dist="38100" dir="2700000" algn="tl">
                  <a:srgbClr val="000000">
                    <a:alpha val="43137"/>
                  </a:srgbClr>
                </a:outerShdw>
              </a:effectLst>
              <a:latin typeface="Arail"/>
            </a:endParaRPr>
          </a:p>
        </p:txBody>
      </p:sp>
      <p:cxnSp>
        <p:nvCxnSpPr>
          <p:cNvPr id="5" name="直線單箭頭接點 4"/>
          <p:cNvCxnSpPr/>
          <p:nvPr/>
        </p:nvCxnSpPr>
        <p:spPr bwMode="auto">
          <a:xfrm>
            <a:off x="6228184" y="1636368"/>
            <a:ext cx="936104" cy="352472"/>
          </a:xfrm>
          <a:prstGeom prst="straightConnector1">
            <a:avLst/>
          </a:prstGeom>
          <a:solidFill>
            <a:schemeClr val="accent1"/>
          </a:solidFill>
          <a:ln w="88900" cap="flat" cmpd="sng" algn="ctr">
            <a:solidFill>
              <a:srgbClr val="FF0000"/>
            </a:solidFill>
            <a:prstDash val="solid"/>
            <a:round/>
            <a:headEnd type="none" w="med" len="med"/>
            <a:tailEnd type="triangle"/>
          </a:ln>
          <a:effectLst/>
          <a:scene3d>
            <a:camera prst="orthographicFront"/>
            <a:lightRig rig="threePt" dir="t"/>
          </a:scene3d>
          <a:sp3d prstMaterial="metal"/>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8432459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a:xfrm>
            <a:off x="887506" y="260348"/>
            <a:ext cx="4598894" cy="1676027"/>
          </a:xfrm>
        </p:spPr>
        <p:txBody>
          <a:bodyPr/>
          <a:lstStyle/>
          <a:p>
            <a:r>
              <a:rPr lang="zh-TW" altLang="zh-TW" sz="3600" dirty="0">
                <a:effectLst/>
              </a:rPr>
              <a:t>想終身免疫 專家：要反覆</a:t>
            </a:r>
            <a:r>
              <a:rPr lang="zh-TW" altLang="zh-TW" sz="3600" dirty="0" smtClean="0">
                <a:effectLst/>
              </a:rPr>
              <a:t>曝露</a:t>
            </a:r>
            <a:r>
              <a:rPr lang="en-US" altLang="zh-TW" sz="3600" dirty="0" smtClean="0">
                <a:effectLst/>
              </a:rPr>
              <a:t/>
            </a:r>
            <a:br>
              <a:rPr lang="en-US" altLang="zh-TW" sz="3600" dirty="0" smtClean="0">
                <a:effectLst/>
              </a:rPr>
            </a:br>
            <a:r>
              <a:rPr lang="zh-TW" altLang="en-US" sz="3200" dirty="0">
                <a:solidFill>
                  <a:schemeClr val="bg1"/>
                </a:solidFill>
                <a:effectLst/>
              </a:rPr>
              <a:t>中央社</a:t>
            </a:r>
            <a:r>
              <a:rPr lang="zh-TW" altLang="en-US" sz="3200" dirty="0" smtClean="0">
                <a:solidFill>
                  <a:schemeClr val="bg1"/>
                </a:solidFill>
                <a:effectLst/>
              </a:rPr>
              <a:t>，</a:t>
            </a:r>
            <a:r>
              <a:rPr lang="en-US" altLang="zh-TW" sz="3200" dirty="0" smtClean="0">
                <a:solidFill>
                  <a:schemeClr val="bg1"/>
                </a:solidFill>
                <a:effectLst/>
              </a:rPr>
              <a:t>2013.11.16</a:t>
            </a:r>
            <a:endParaRPr lang="zh-TW" altLang="zh-TW" sz="3600" dirty="0">
              <a:solidFill>
                <a:schemeClr val="bg1"/>
              </a:solidFill>
              <a:effectLst/>
            </a:endParaRPr>
          </a:p>
        </p:txBody>
      </p:sp>
      <p:sp>
        <p:nvSpPr>
          <p:cNvPr id="564227" name="Rectangle 3"/>
          <p:cNvSpPr>
            <a:spLocks noGrp="1" noChangeArrowheads="1"/>
          </p:cNvSpPr>
          <p:nvPr>
            <p:ph type="body" idx="1"/>
          </p:nvPr>
        </p:nvSpPr>
        <p:spPr>
          <a:xfrm>
            <a:off x="484094" y="2142937"/>
            <a:ext cx="8187952" cy="4577137"/>
          </a:xfrm>
        </p:spPr>
        <p:txBody>
          <a:bodyPr/>
          <a:lstStyle/>
          <a:p>
            <a:pPr>
              <a:lnSpc>
                <a:spcPct val="90000"/>
              </a:lnSpc>
              <a:spcBef>
                <a:spcPct val="10000"/>
              </a:spcBef>
              <a:spcAft>
                <a:spcPts val="600"/>
              </a:spcAft>
              <a:defRPr/>
            </a:pPr>
            <a:r>
              <a:rPr lang="zh-TW" altLang="en-US" sz="3000" dirty="0">
                <a:solidFill>
                  <a:schemeClr val="bg1"/>
                </a:solidFill>
              </a:rPr>
              <a:t>辛克納格目前是瑞士蘇黎世大學實驗免疫學榮譽教授，</a:t>
            </a:r>
            <a:r>
              <a:rPr lang="en-US" altLang="zh-TW" sz="3000" dirty="0">
                <a:solidFill>
                  <a:schemeClr val="bg1"/>
                </a:solidFill>
              </a:rPr>
              <a:t>1996</a:t>
            </a:r>
            <a:r>
              <a:rPr lang="zh-TW" altLang="en-US" sz="3000" dirty="0">
                <a:solidFill>
                  <a:schemeClr val="bg1"/>
                </a:solidFill>
              </a:rPr>
              <a:t>年</a:t>
            </a:r>
            <a:r>
              <a:rPr lang="zh-TW" altLang="en-US" sz="3000" b="1" dirty="0"/>
              <a:t>諾貝爾生物醫學獎</a:t>
            </a:r>
            <a:r>
              <a:rPr lang="zh-TW" altLang="en-US" sz="3000" dirty="0">
                <a:solidFill>
                  <a:schemeClr val="bg1"/>
                </a:solidFill>
              </a:rPr>
              <a:t>得主，今天受邀到成功大學舉辦的「第三屆國際傳染性疾病暨第十三屆台日聯合細胞訊息與基因調控研討會」中發表演講。</a:t>
            </a:r>
          </a:p>
          <a:p>
            <a:pPr>
              <a:lnSpc>
                <a:spcPct val="90000"/>
              </a:lnSpc>
              <a:spcBef>
                <a:spcPct val="10000"/>
              </a:spcBef>
              <a:spcAft>
                <a:spcPts val="600"/>
              </a:spcAft>
              <a:defRPr/>
            </a:pPr>
            <a:r>
              <a:rPr lang="zh-TW" altLang="en-US" sz="3000" dirty="0">
                <a:solidFill>
                  <a:schemeClr val="bg1"/>
                </a:solidFill>
              </a:rPr>
              <a:t>辛克納格主講「病毒為免疫之本」。他說，</a:t>
            </a:r>
            <a:r>
              <a:rPr lang="zh-TW" altLang="en-US" sz="3000" b="1" dirty="0"/>
              <a:t>想要獲得終身免疫，必須反覆暴露在抗原中</a:t>
            </a:r>
            <a:r>
              <a:rPr lang="zh-TW" altLang="en-US" sz="3000" dirty="0">
                <a:solidFill>
                  <a:schemeClr val="bg1"/>
                </a:solidFill>
              </a:rPr>
              <a:t>，反覆產生抗體，才能終身免疫，過去教科書提到</a:t>
            </a:r>
            <a:r>
              <a:rPr lang="zh-TW" altLang="en-US" sz="3000" b="1" dirty="0"/>
              <a:t>「只要一次曝露在抗原中，就能獲得終身免疫」的觀念是錯誤的</a:t>
            </a:r>
            <a:r>
              <a:rPr lang="zh-TW" altLang="en-US" sz="3000" dirty="0">
                <a:solidFill>
                  <a:schemeClr val="bg1"/>
                </a:solidFill>
              </a:rPr>
              <a:t>。</a:t>
            </a: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7527" y="103468"/>
            <a:ext cx="2425700" cy="1917700"/>
          </a:xfrm>
          <a:prstGeom prst="rect">
            <a:avLst/>
          </a:prstGeom>
        </p:spPr>
      </p:pic>
    </p:spTree>
    <p:extLst>
      <p:ext uri="{BB962C8B-B14F-4D97-AF65-F5344CB8AC3E}">
        <p14:creationId xmlns:p14="http://schemas.microsoft.com/office/powerpoint/2010/main" val="3187205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8566" y="206188"/>
            <a:ext cx="5011270" cy="2357717"/>
          </a:xfrm>
        </p:spPr>
        <p:txBody>
          <a:bodyPr/>
          <a:lstStyle/>
          <a:p>
            <a:r>
              <a:rPr lang="en-US" altLang="zh-TW" sz="2800" dirty="0"/>
              <a:t>Dr. Anthony </a:t>
            </a:r>
            <a:r>
              <a:rPr lang="en-US" altLang="zh-TW" sz="2800" dirty="0" err="1"/>
              <a:t>Fauci</a:t>
            </a:r>
            <a:r>
              <a:rPr lang="en-US" altLang="zh-TW" sz="2800" dirty="0"/>
              <a:t> says there’s a chance coronavirus vaccine may not provide immunity for very </a:t>
            </a:r>
            <a:r>
              <a:rPr lang="en-US" altLang="zh-TW" sz="2800" dirty="0" smtClean="0"/>
              <a:t>long  </a:t>
            </a:r>
            <a:r>
              <a:rPr lang="en-US" altLang="zh-TW" sz="2400" dirty="0" smtClean="0">
                <a:solidFill>
                  <a:schemeClr val="bg1"/>
                </a:solidFill>
              </a:rPr>
              <a:t>June 3, 2020, CNBC</a:t>
            </a:r>
            <a:endParaRPr lang="zh-TW" altLang="en-US" sz="2400" dirty="0">
              <a:solidFill>
                <a:schemeClr val="bg1"/>
              </a:solidFill>
            </a:endParaRPr>
          </a:p>
        </p:txBody>
      </p:sp>
      <p:sp>
        <p:nvSpPr>
          <p:cNvPr id="4" name="Rectangle 4"/>
          <p:cNvSpPr>
            <a:spLocks noChangeArrowheads="1"/>
          </p:cNvSpPr>
          <p:nvPr/>
        </p:nvSpPr>
        <p:spPr bwMode="auto">
          <a:xfrm>
            <a:off x="863442" y="6573306"/>
            <a:ext cx="820128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zh-TW" sz="1100" dirty="0">
                <a:solidFill>
                  <a:srgbClr val="66FF33"/>
                </a:solidFill>
                <a:effectLst>
                  <a:outerShdw blurRad="38100" dist="38100" dir="2700000" algn="tl">
                    <a:srgbClr val="000000"/>
                  </a:outerShdw>
                </a:effectLst>
                <a:latin typeface="Times New Roman" panose="02020603050405020304" pitchFamily="18" charset="0"/>
                <a:ea typeface="新細明體" panose="02020500000000000000" pitchFamily="18" charset="-120"/>
              </a:rPr>
              <a:t>https://www.cnbc.com/2020/06/02/dr-anthony-fauci-says-theres-a-chance-coronavirus-vaccine-may-not-provide-immunity-for-very-long.html</a:t>
            </a:r>
          </a:p>
        </p:txBody>
      </p:sp>
      <p:sp>
        <p:nvSpPr>
          <p:cNvPr id="14" name="內容版面配置區 2"/>
          <p:cNvSpPr>
            <a:spLocks noGrp="1"/>
          </p:cNvSpPr>
          <p:nvPr>
            <p:ph idx="1"/>
          </p:nvPr>
        </p:nvSpPr>
        <p:spPr>
          <a:xfrm>
            <a:off x="546847" y="2563905"/>
            <a:ext cx="8238565" cy="3801035"/>
          </a:xfrm>
        </p:spPr>
        <p:txBody>
          <a:bodyPr/>
          <a:lstStyle/>
          <a:p>
            <a:r>
              <a:rPr lang="en-US" altLang="zh-TW" dirty="0" smtClean="0">
                <a:solidFill>
                  <a:schemeClr val="bg1"/>
                </a:solidFill>
                <a:effectLst>
                  <a:outerShdw blurRad="38100" dist="38100" dir="2700000" algn="tl">
                    <a:srgbClr val="000000">
                      <a:alpha val="43137"/>
                    </a:srgbClr>
                  </a:outerShdw>
                </a:effectLst>
              </a:rPr>
              <a:t>If </a:t>
            </a:r>
            <a:r>
              <a:rPr lang="en-US" altLang="zh-TW" dirty="0">
                <a:solidFill>
                  <a:schemeClr val="bg1"/>
                </a:solidFill>
                <a:effectLst>
                  <a:outerShdw blurRad="38100" dist="38100" dir="2700000" algn="tl">
                    <a:srgbClr val="000000">
                      <a:alpha val="43137"/>
                    </a:srgbClr>
                  </a:outerShdw>
                </a:effectLst>
              </a:rPr>
              <a:t>Covid-19 acts like other coronaviruses, “</a:t>
            </a:r>
            <a:r>
              <a:rPr lang="en-US" altLang="zh-TW" b="1" dirty="0">
                <a:effectLst>
                  <a:outerShdw blurRad="38100" dist="38100" dir="2700000" algn="tl">
                    <a:srgbClr val="000000">
                      <a:alpha val="43137"/>
                    </a:srgbClr>
                  </a:outerShdw>
                </a:effectLst>
              </a:rPr>
              <a:t>it likely isn’t going to be a long duration of immunity</a:t>
            </a:r>
            <a:r>
              <a:rPr lang="en-US" altLang="zh-TW" dirty="0">
                <a:solidFill>
                  <a:schemeClr val="bg1"/>
                </a:solidFill>
                <a:effectLst>
                  <a:outerShdw blurRad="38100" dist="38100" dir="2700000" algn="tl">
                    <a:srgbClr val="000000">
                      <a:alpha val="43137"/>
                    </a:srgbClr>
                  </a:outerShdw>
                </a:effectLst>
              </a:rPr>
              <a:t>,” </a:t>
            </a:r>
            <a:r>
              <a:rPr lang="en-US" altLang="zh-TW" dirty="0" err="1">
                <a:solidFill>
                  <a:schemeClr val="bg1"/>
                </a:solidFill>
                <a:effectLst>
                  <a:outerShdw blurRad="38100" dist="38100" dir="2700000" algn="tl">
                    <a:srgbClr val="000000">
                      <a:alpha val="43137"/>
                    </a:srgbClr>
                  </a:outerShdw>
                </a:effectLst>
              </a:rPr>
              <a:t>Fauci</a:t>
            </a:r>
            <a:r>
              <a:rPr lang="en-US" altLang="zh-TW" dirty="0">
                <a:solidFill>
                  <a:schemeClr val="bg1"/>
                </a:solidFill>
                <a:effectLst>
                  <a:outerShdw blurRad="38100" dist="38100" dir="2700000" algn="tl">
                    <a:srgbClr val="000000">
                      <a:alpha val="43137"/>
                    </a:srgbClr>
                  </a:outerShdw>
                </a:effectLst>
              </a:rPr>
              <a:t>, director of the National Institute of Allergy and Infectious Diseases, told JAMA Editor Howard </a:t>
            </a:r>
            <a:r>
              <a:rPr lang="en-US" altLang="zh-TW" dirty="0" err="1">
                <a:solidFill>
                  <a:schemeClr val="bg1"/>
                </a:solidFill>
                <a:effectLst>
                  <a:outerShdw blurRad="38100" dist="38100" dir="2700000" algn="tl">
                    <a:srgbClr val="000000">
                      <a:alpha val="43137"/>
                    </a:srgbClr>
                  </a:outerShdw>
                </a:effectLst>
              </a:rPr>
              <a:t>Bauchner</a:t>
            </a:r>
            <a:r>
              <a:rPr lang="en-US" altLang="zh-TW" dirty="0" smtClean="0">
                <a:solidFill>
                  <a:schemeClr val="bg1"/>
                </a:solidFill>
                <a:effectLst>
                  <a:outerShdw blurRad="38100" dist="38100" dir="2700000" algn="tl">
                    <a:srgbClr val="000000">
                      <a:alpha val="43137"/>
                    </a:srgbClr>
                  </a:outerShdw>
                </a:effectLst>
              </a:rPr>
              <a:t>.</a:t>
            </a:r>
          </a:p>
          <a:p>
            <a:r>
              <a:rPr lang="en-US" altLang="zh-TW" dirty="0">
                <a:solidFill>
                  <a:schemeClr val="bg1"/>
                </a:solidFill>
                <a:effectLst>
                  <a:outerShdw blurRad="38100" dist="38100" dir="2700000" algn="tl">
                    <a:srgbClr val="000000">
                      <a:alpha val="43137"/>
                    </a:srgbClr>
                  </a:outerShdw>
                </a:effectLst>
              </a:rPr>
              <a:t>“When you look at the history of coronaviruses, the common coronaviruses that cause the common cold, the reports in the literature are </a:t>
            </a:r>
            <a:r>
              <a:rPr lang="en-US" altLang="zh-TW" b="1" dirty="0">
                <a:effectLst>
                  <a:outerShdw blurRad="38100" dist="38100" dir="2700000" algn="tl">
                    <a:srgbClr val="000000">
                      <a:alpha val="43137"/>
                    </a:srgbClr>
                  </a:outerShdw>
                </a:effectLst>
              </a:rPr>
              <a:t>that the durability of immunity that’s protective ranges from three to six months to almost always less than a year</a:t>
            </a:r>
            <a:r>
              <a:rPr lang="en-US" altLang="zh-TW" dirty="0">
                <a:solidFill>
                  <a:schemeClr val="bg1"/>
                </a:solidFill>
                <a:effectLst>
                  <a:outerShdw blurRad="38100" dist="38100" dir="2700000" algn="tl">
                    <a:srgbClr val="000000">
                      <a:alpha val="43137"/>
                    </a:srgbClr>
                  </a:outerShdw>
                </a:effectLst>
              </a:rPr>
              <a:t>,” he said. “That’s not a lot of durability and protection.”</a:t>
            </a:r>
          </a:p>
        </p:txBody>
      </p:sp>
      <p:pic>
        <p:nvPicPr>
          <p:cNvPr id="15" name="圖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9337" y="249922"/>
            <a:ext cx="2886075" cy="2209800"/>
          </a:xfrm>
          <a:prstGeom prst="rect">
            <a:avLst/>
          </a:prstGeom>
        </p:spPr>
      </p:pic>
    </p:spTree>
    <p:extLst>
      <p:ext uri="{BB962C8B-B14F-4D97-AF65-F5344CB8AC3E}">
        <p14:creationId xmlns:p14="http://schemas.microsoft.com/office/powerpoint/2010/main" val="7473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539552" y="169305"/>
            <a:ext cx="8158358" cy="883431"/>
          </a:xfrm>
          <a:effectLst>
            <a:outerShdw dist="35921" dir="2700000" algn="ctr" rotWithShape="0">
              <a:srgbClr val="000000"/>
            </a:outerShdw>
          </a:effectLst>
        </p:spPr>
        <p:txBody>
          <a:bodyPr lIns="90488" tIns="44450" rIns="90488" bIns="44450"/>
          <a:lstStyle/>
          <a:p>
            <a:r>
              <a:rPr lang="en-US" altLang="zh-TW" sz="3200" dirty="0" err="1" smtClean="0">
                <a:effectLst/>
              </a:rPr>
              <a:t>BioNTech</a:t>
            </a:r>
            <a:r>
              <a:rPr lang="en-US" altLang="zh-TW" sz="3200" dirty="0" smtClean="0">
                <a:effectLst/>
              </a:rPr>
              <a:t>/</a:t>
            </a:r>
            <a:r>
              <a:rPr lang="zh-TW" altLang="en-US" sz="3200" dirty="0" smtClean="0">
                <a:effectLst/>
              </a:rPr>
              <a:t>輝瑞新冠疫苗保護力的下降</a:t>
            </a:r>
            <a:r>
              <a:rPr lang="en-US" altLang="zh-TW" sz="3200" dirty="0" smtClean="0">
                <a:effectLst/>
              </a:rPr>
              <a:t/>
            </a:r>
            <a:br>
              <a:rPr lang="en-US" altLang="zh-TW" sz="3200" dirty="0" smtClean="0">
                <a:effectLst/>
              </a:rPr>
            </a:br>
            <a:r>
              <a:rPr lang="en-US" altLang="zh-TW" sz="2800" dirty="0" smtClean="0">
                <a:solidFill>
                  <a:schemeClr val="bg1"/>
                </a:solidFill>
                <a:effectLst/>
              </a:rPr>
              <a:t>2021</a:t>
            </a:r>
            <a:r>
              <a:rPr lang="en-US" altLang="zh-TW" sz="2800" dirty="0">
                <a:solidFill>
                  <a:schemeClr val="bg1"/>
                </a:solidFill>
                <a:effectLst/>
              </a:rPr>
              <a:t>, </a:t>
            </a:r>
            <a:r>
              <a:rPr lang="zh-TW" altLang="en-US" sz="2800" dirty="0" smtClean="0">
                <a:solidFill>
                  <a:schemeClr val="bg1"/>
                </a:solidFill>
                <a:effectLst/>
              </a:rPr>
              <a:t>卡達</a:t>
            </a:r>
            <a:endParaRPr lang="zh-TW" altLang="en-US" sz="2400" kern="0" dirty="0">
              <a:solidFill>
                <a:schemeClr val="bg1"/>
              </a:solidFill>
            </a:endParaRPr>
          </a:p>
        </p:txBody>
      </p:sp>
      <p:sp>
        <p:nvSpPr>
          <p:cNvPr id="7" name="矩形 6"/>
          <p:cNvSpPr/>
          <p:nvPr/>
        </p:nvSpPr>
        <p:spPr>
          <a:xfrm>
            <a:off x="911223" y="6519446"/>
            <a:ext cx="7786688" cy="33855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1600" b="0" i="0" u="none" strike="noStrike" kern="1200" cap="none" spc="0" normalizeH="0" baseline="0" noProof="0" dirty="0" err="1">
                <a:ln>
                  <a:noFill/>
                </a:ln>
                <a:solidFill>
                  <a:srgbClr val="7FFF00"/>
                </a:solidFill>
                <a:effectLst>
                  <a:outerShdw blurRad="38100" dist="38100" dir="2700000" algn="tl">
                    <a:srgbClr val="000000">
                      <a:alpha val="43137"/>
                    </a:srgbClr>
                  </a:outerShdw>
                </a:effectLst>
                <a:uLnTx/>
                <a:uFillTx/>
                <a:latin typeface="Times New Roman" pitchFamily="18" charset="0"/>
                <a:ea typeface="新細明體" charset="-120"/>
                <a:cs typeface="Times New Roman" pitchFamily="18" charset="0"/>
              </a:rPr>
              <a:t>Chemaitelly</a:t>
            </a:r>
            <a:r>
              <a:rPr kumimoji="0" lang="en-US" altLang="zh-TW" sz="1600" b="0" i="0" u="none" strike="noStrike" kern="1200" cap="none" spc="0" normalizeH="0" baseline="0" noProof="0" dirty="0">
                <a:ln>
                  <a:noFill/>
                </a:ln>
                <a:solidFill>
                  <a:srgbClr val="7FFF00"/>
                </a:solidFill>
                <a:effectLst>
                  <a:outerShdw blurRad="38100" dist="38100" dir="2700000" algn="tl">
                    <a:srgbClr val="000000">
                      <a:alpha val="43137"/>
                    </a:srgbClr>
                  </a:outerShdw>
                </a:effectLst>
                <a:uLnTx/>
                <a:uFillTx/>
                <a:latin typeface="Times New Roman" pitchFamily="18" charset="0"/>
                <a:ea typeface="新細明體" charset="-120"/>
                <a:cs typeface="Times New Roman" pitchFamily="18" charset="0"/>
              </a:rPr>
              <a:t> H. </a:t>
            </a:r>
            <a:r>
              <a:rPr kumimoji="0" lang="en-US" altLang="zh-TW" sz="1600" b="0" i="0" u="none" strike="noStrike" kern="1200" cap="none" spc="0" normalizeH="0" baseline="0" noProof="0" dirty="0" err="1">
                <a:ln>
                  <a:noFill/>
                </a:ln>
                <a:solidFill>
                  <a:srgbClr val="7FFF00"/>
                </a:solidFill>
                <a:effectLst>
                  <a:outerShdw blurRad="38100" dist="38100" dir="2700000" algn="tl">
                    <a:srgbClr val="000000">
                      <a:alpha val="43137"/>
                    </a:srgbClr>
                  </a:outerShdw>
                </a:effectLst>
                <a:uLnTx/>
                <a:uFillTx/>
                <a:latin typeface="Times New Roman" pitchFamily="18" charset="0"/>
                <a:ea typeface="新細明體" charset="-120"/>
                <a:cs typeface="Times New Roman" pitchFamily="18" charset="0"/>
              </a:rPr>
              <a:t>Engl</a:t>
            </a:r>
            <a:r>
              <a:rPr kumimoji="0" lang="en-US" altLang="zh-TW" sz="1600" b="0" i="0" u="none" strike="noStrike" kern="1200" cap="none" spc="0" normalizeH="0" baseline="0" noProof="0" dirty="0">
                <a:ln>
                  <a:noFill/>
                </a:ln>
                <a:solidFill>
                  <a:srgbClr val="7FFF00"/>
                </a:solidFill>
                <a:effectLst>
                  <a:outerShdw blurRad="38100" dist="38100" dir="2700000" algn="tl">
                    <a:srgbClr val="000000">
                      <a:alpha val="43137"/>
                    </a:srgbClr>
                  </a:outerShdw>
                </a:effectLst>
                <a:uLnTx/>
                <a:uFillTx/>
                <a:latin typeface="Times New Roman" pitchFamily="18" charset="0"/>
                <a:ea typeface="新細明體" charset="-120"/>
                <a:cs typeface="Times New Roman" pitchFamily="18" charset="0"/>
              </a:rPr>
              <a:t> J Med 2021;385:e83.</a:t>
            </a:r>
            <a:endParaRPr kumimoji="0" lang="zh-TW" altLang="en-US" sz="1600" b="0" i="0" u="none" strike="noStrike" kern="1200" cap="none" spc="0" normalizeH="0" baseline="0" noProof="0" dirty="0">
              <a:ln>
                <a:noFill/>
              </a:ln>
              <a:solidFill>
                <a:srgbClr val="7FFF00"/>
              </a:solidFill>
              <a:effectLst>
                <a:outerShdw blurRad="38100" dist="38100" dir="2700000" algn="tl">
                  <a:srgbClr val="000000">
                    <a:alpha val="43137"/>
                  </a:srgbClr>
                </a:outerShdw>
              </a:effectLst>
              <a:uLnTx/>
              <a:uFillTx/>
              <a:latin typeface="Times New Roman" pitchFamily="18" charset="0"/>
              <a:ea typeface="新細明體" charset="-120"/>
              <a:cs typeface="Times New Roman" pitchFamily="18" charset="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047" y="1246026"/>
            <a:ext cx="8677275" cy="4914900"/>
          </a:xfrm>
          <a:prstGeom prst="rect">
            <a:avLst/>
          </a:prstGeom>
        </p:spPr>
      </p:pic>
      <p:sp>
        <p:nvSpPr>
          <p:cNvPr id="5" name="文字方塊 4"/>
          <p:cNvSpPr txBox="1"/>
          <p:nvPr/>
        </p:nvSpPr>
        <p:spPr>
          <a:xfrm>
            <a:off x="1209977" y="1556792"/>
            <a:ext cx="748910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b="0" i="0" u="none" strike="noStrike" kern="1200" cap="none" spc="0" normalizeH="0" baseline="0" noProof="0" dirty="0" smtClean="0">
                <a:ln>
                  <a:noFill/>
                </a:ln>
                <a:solidFill>
                  <a:srgbClr val="C00000"/>
                </a:solidFill>
                <a:effectLst/>
                <a:uLnTx/>
                <a:uFillTx/>
                <a:latin typeface="Arial"/>
                <a:ea typeface="標楷體"/>
                <a:cs typeface="+mn-cs"/>
              </a:rPr>
              <a:t>輝瑞</a:t>
            </a:r>
            <a:r>
              <a:rPr kumimoji="0" lang="en-US" altLang="zh-TW" b="0" i="0" u="none" strike="noStrike" kern="1200" cap="none" spc="0" normalizeH="0" baseline="0" noProof="0" dirty="0" smtClean="0">
                <a:ln>
                  <a:noFill/>
                </a:ln>
                <a:solidFill>
                  <a:srgbClr val="C00000"/>
                </a:solidFill>
                <a:effectLst/>
                <a:uLnTx/>
                <a:uFillTx/>
                <a:latin typeface="Arial"/>
                <a:ea typeface="標楷體"/>
                <a:cs typeface="+mn-cs"/>
              </a:rPr>
              <a:t>/</a:t>
            </a:r>
            <a:r>
              <a:rPr kumimoji="0" lang="en-US" altLang="zh-TW" b="0" i="0" u="none" strike="noStrike" kern="1200" cap="none" spc="0" normalizeH="0" baseline="0" noProof="0" dirty="0" err="1" smtClean="0">
                <a:ln>
                  <a:noFill/>
                </a:ln>
                <a:solidFill>
                  <a:srgbClr val="C00000"/>
                </a:solidFill>
                <a:effectLst/>
                <a:uLnTx/>
                <a:uFillTx/>
                <a:latin typeface="Arial"/>
                <a:ea typeface="標楷體"/>
                <a:cs typeface="+mn-cs"/>
              </a:rPr>
              <a:t>BioNTech</a:t>
            </a:r>
            <a:r>
              <a:rPr kumimoji="0" lang="zh-TW" altLang="en-US" b="0" i="0" u="none" strike="noStrike" kern="1200" cap="none" spc="0" normalizeH="0" baseline="0" noProof="0" dirty="0" smtClean="0">
                <a:ln>
                  <a:noFill/>
                </a:ln>
                <a:solidFill>
                  <a:srgbClr val="C00000"/>
                </a:solidFill>
                <a:effectLst/>
                <a:uLnTx/>
                <a:uFillTx/>
                <a:latin typeface="Arial"/>
                <a:ea typeface="標楷體"/>
                <a:cs typeface="+mn-cs"/>
              </a:rPr>
              <a:t>疫苗對於有症狀</a:t>
            </a:r>
            <a:r>
              <a:rPr kumimoji="0" lang="en-US" altLang="zh-TW" b="0" i="0" u="none" strike="noStrike" kern="1200" cap="none" spc="0" normalizeH="0" baseline="0" noProof="0" dirty="0" smtClean="0">
                <a:ln>
                  <a:noFill/>
                </a:ln>
                <a:solidFill>
                  <a:srgbClr val="C00000"/>
                </a:solidFill>
                <a:effectLst/>
                <a:uLnTx/>
                <a:uFillTx/>
                <a:latin typeface="Arial"/>
                <a:ea typeface="標楷體"/>
                <a:cs typeface="+mn-cs"/>
              </a:rPr>
              <a:t>COVID-19</a:t>
            </a:r>
            <a:r>
              <a:rPr kumimoji="0" lang="zh-TW" altLang="en-US" b="0" i="0" u="none" strike="noStrike" kern="1200" cap="none" spc="0" normalizeH="0" baseline="0" noProof="0" dirty="0" smtClean="0">
                <a:ln>
                  <a:noFill/>
                </a:ln>
                <a:solidFill>
                  <a:srgbClr val="C00000"/>
                </a:solidFill>
                <a:effectLst/>
                <a:uLnTx/>
                <a:uFillTx/>
                <a:latin typeface="Arial"/>
                <a:ea typeface="標楷體"/>
                <a:cs typeface="+mn-cs"/>
              </a:rPr>
              <a:t>的保護效果</a:t>
            </a:r>
            <a:endParaRPr kumimoji="0" lang="zh-TW" altLang="en-US" b="0" i="0" u="none" strike="noStrike" kern="1200" cap="none" spc="0" normalizeH="0" baseline="0" noProof="0" dirty="0">
              <a:ln>
                <a:noFill/>
              </a:ln>
              <a:solidFill>
                <a:srgbClr val="C00000"/>
              </a:solidFill>
              <a:effectLst/>
              <a:uLnTx/>
              <a:uFillTx/>
              <a:latin typeface="Arial"/>
              <a:ea typeface="標楷體"/>
              <a:cs typeface="+mn-cs"/>
            </a:endParaRPr>
          </a:p>
        </p:txBody>
      </p:sp>
      <p:sp>
        <p:nvSpPr>
          <p:cNvPr id="2" name="文字方塊 1"/>
          <p:cNvSpPr txBox="1"/>
          <p:nvPr/>
        </p:nvSpPr>
        <p:spPr>
          <a:xfrm>
            <a:off x="7164288" y="4437112"/>
            <a:ext cx="1005403" cy="461665"/>
          </a:xfrm>
          <a:prstGeom prst="rect">
            <a:avLst/>
          </a:prstGeom>
          <a:noFill/>
        </p:spPr>
        <p:txBody>
          <a:bodyPr wrap="none" rtlCol="0">
            <a:spAutoFit/>
          </a:bodyPr>
          <a:lstStyle/>
          <a:p>
            <a:r>
              <a:rPr lang="en-US" altLang="zh-TW" b="0" dirty="0" smtClean="0">
                <a:solidFill>
                  <a:srgbClr val="C00000"/>
                </a:solidFill>
                <a:latin typeface="Arial" panose="020B0604020202020204" pitchFamily="34" charset="0"/>
                <a:ea typeface="標楷體" panose="03000509000000000000" pitchFamily="65" charset="-120"/>
              </a:rPr>
              <a:t>6</a:t>
            </a:r>
            <a:r>
              <a:rPr lang="zh-TW" altLang="en-US" b="0" dirty="0" smtClean="0">
                <a:solidFill>
                  <a:srgbClr val="C00000"/>
                </a:solidFill>
                <a:latin typeface="Arial" panose="020B0604020202020204" pitchFamily="34" charset="0"/>
                <a:ea typeface="標楷體" panose="03000509000000000000" pitchFamily="65" charset="-120"/>
              </a:rPr>
              <a:t>個月</a:t>
            </a:r>
            <a:endParaRPr lang="zh-TW" altLang="en-US" b="0" dirty="0">
              <a:solidFill>
                <a:srgbClr val="C00000"/>
              </a:solidFill>
              <a:latin typeface="Arial" panose="020B0604020202020204" pitchFamily="34" charset="0"/>
              <a:ea typeface="標楷體" panose="03000509000000000000" pitchFamily="65" charset="-120"/>
            </a:endParaRPr>
          </a:p>
        </p:txBody>
      </p:sp>
    </p:spTree>
    <p:extLst>
      <p:ext uri="{BB962C8B-B14F-4D97-AF65-F5344CB8AC3E}">
        <p14:creationId xmlns:p14="http://schemas.microsoft.com/office/powerpoint/2010/main" val="106414198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883" y="1413062"/>
            <a:ext cx="8677275" cy="4838700"/>
          </a:xfrm>
          <a:prstGeom prst="rect">
            <a:avLst/>
          </a:prstGeom>
        </p:spPr>
      </p:pic>
      <p:sp>
        <p:nvSpPr>
          <p:cNvPr id="6146" name="Rectangle 2"/>
          <p:cNvSpPr>
            <a:spLocks noGrp="1" noChangeArrowheads="1"/>
          </p:cNvSpPr>
          <p:nvPr>
            <p:ph type="title" idx="4294967295"/>
          </p:nvPr>
        </p:nvSpPr>
        <p:spPr>
          <a:xfrm>
            <a:off x="672341" y="333955"/>
            <a:ext cx="8158358" cy="811423"/>
          </a:xfrm>
          <a:effectLst>
            <a:outerShdw dist="35921" dir="2700000" algn="ctr" rotWithShape="0">
              <a:srgbClr val="000000"/>
            </a:outerShdw>
          </a:effectLst>
        </p:spPr>
        <p:txBody>
          <a:bodyPr lIns="90488" tIns="44450" rIns="90488" bIns="44450"/>
          <a:lstStyle/>
          <a:p>
            <a:r>
              <a:rPr lang="en-US" altLang="zh-TW" sz="3200" dirty="0" err="1">
                <a:effectLst/>
              </a:rPr>
              <a:t>BioNTech</a:t>
            </a:r>
            <a:r>
              <a:rPr lang="en-US" altLang="zh-TW" sz="3200" dirty="0">
                <a:effectLst/>
              </a:rPr>
              <a:t>/</a:t>
            </a:r>
            <a:r>
              <a:rPr lang="zh-TW" altLang="en-US" sz="3200" dirty="0">
                <a:effectLst/>
              </a:rPr>
              <a:t>輝瑞新冠疫苗保護力的下降</a:t>
            </a:r>
            <a:r>
              <a:rPr lang="en-US" altLang="zh-TW" sz="3200" dirty="0">
                <a:effectLst/>
              </a:rPr>
              <a:t/>
            </a:r>
            <a:br>
              <a:rPr lang="en-US" altLang="zh-TW" sz="3200" dirty="0">
                <a:effectLst/>
              </a:rPr>
            </a:br>
            <a:r>
              <a:rPr lang="en-US" altLang="zh-TW" sz="2800" dirty="0">
                <a:solidFill>
                  <a:srgbClr val="FFFFFF"/>
                </a:solidFill>
                <a:effectLst/>
              </a:rPr>
              <a:t>2021, </a:t>
            </a:r>
            <a:r>
              <a:rPr lang="zh-TW" altLang="en-US" sz="2800" dirty="0">
                <a:solidFill>
                  <a:srgbClr val="FFFFFF"/>
                </a:solidFill>
                <a:effectLst/>
              </a:rPr>
              <a:t>卡達</a:t>
            </a:r>
            <a:endParaRPr lang="zh-TW" altLang="en-US" sz="2000" kern="0" dirty="0">
              <a:solidFill>
                <a:schemeClr val="bg1"/>
              </a:solidFill>
            </a:endParaRPr>
          </a:p>
        </p:txBody>
      </p:sp>
      <p:sp>
        <p:nvSpPr>
          <p:cNvPr id="7" name="矩形 6"/>
          <p:cNvSpPr/>
          <p:nvPr/>
        </p:nvSpPr>
        <p:spPr>
          <a:xfrm>
            <a:off x="911223" y="6519446"/>
            <a:ext cx="7786688" cy="33855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1600" b="0" i="0" u="none" strike="noStrike" kern="1200" cap="none" spc="0" normalizeH="0" baseline="0" noProof="0" dirty="0" err="1">
                <a:ln>
                  <a:noFill/>
                </a:ln>
                <a:solidFill>
                  <a:srgbClr val="7FFF00"/>
                </a:solidFill>
                <a:effectLst>
                  <a:outerShdw blurRad="38100" dist="38100" dir="2700000" algn="tl">
                    <a:srgbClr val="000000">
                      <a:alpha val="43137"/>
                    </a:srgbClr>
                  </a:outerShdw>
                </a:effectLst>
                <a:uLnTx/>
                <a:uFillTx/>
                <a:latin typeface="Times New Roman" pitchFamily="18" charset="0"/>
                <a:ea typeface="新細明體" charset="-120"/>
                <a:cs typeface="Times New Roman" pitchFamily="18" charset="0"/>
              </a:rPr>
              <a:t>Chemaitelly</a:t>
            </a:r>
            <a:r>
              <a:rPr kumimoji="0" lang="en-US" altLang="zh-TW" sz="1600" b="0" i="0" u="none" strike="noStrike" kern="1200" cap="none" spc="0" normalizeH="0" baseline="0" noProof="0" dirty="0">
                <a:ln>
                  <a:noFill/>
                </a:ln>
                <a:solidFill>
                  <a:srgbClr val="7FFF00"/>
                </a:solidFill>
                <a:effectLst>
                  <a:outerShdw blurRad="38100" dist="38100" dir="2700000" algn="tl">
                    <a:srgbClr val="000000">
                      <a:alpha val="43137"/>
                    </a:srgbClr>
                  </a:outerShdw>
                </a:effectLst>
                <a:uLnTx/>
                <a:uFillTx/>
                <a:latin typeface="Times New Roman" pitchFamily="18" charset="0"/>
                <a:ea typeface="新細明體" charset="-120"/>
                <a:cs typeface="Times New Roman" pitchFamily="18" charset="0"/>
              </a:rPr>
              <a:t> H. </a:t>
            </a:r>
            <a:r>
              <a:rPr kumimoji="0" lang="en-US" altLang="zh-TW" sz="1600" b="0" i="0" u="none" strike="noStrike" kern="1200" cap="none" spc="0" normalizeH="0" baseline="0" noProof="0" dirty="0" err="1">
                <a:ln>
                  <a:noFill/>
                </a:ln>
                <a:solidFill>
                  <a:srgbClr val="7FFF00"/>
                </a:solidFill>
                <a:effectLst>
                  <a:outerShdw blurRad="38100" dist="38100" dir="2700000" algn="tl">
                    <a:srgbClr val="000000">
                      <a:alpha val="43137"/>
                    </a:srgbClr>
                  </a:outerShdw>
                </a:effectLst>
                <a:uLnTx/>
                <a:uFillTx/>
                <a:latin typeface="Times New Roman" pitchFamily="18" charset="0"/>
                <a:ea typeface="新細明體" charset="-120"/>
                <a:cs typeface="Times New Roman" pitchFamily="18" charset="0"/>
              </a:rPr>
              <a:t>Engl</a:t>
            </a:r>
            <a:r>
              <a:rPr kumimoji="0" lang="en-US" altLang="zh-TW" sz="1600" b="0" i="0" u="none" strike="noStrike" kern="1200" cap="none" spc="0" normalizeH="0" baseline="0" noProof="0" dirty="0">
                <a:ln>
                  <a:noFill/>
                </a:ln>
                <a:solidFill>
                  <a:srgbClr val="7FFF00"/>
                </a:solidFill>
                <a:effectLst>
                  <a:outerShdw blurRad="38100" dist="38100" dir="2700000" algn="tl">
                    <a:srgbClr val="000000">
                      <a:alpha val="43137"/>
                    </a:srgbClr>
                  </a:outerShdw>
                </a:effectLst>
                <a:uLnTx/>
                <a:uFillTx/>
                <a:latin typeface="Times New Roman" pitchFamily="18" charset="0"/>
                <a:ea typeface="新細明體" charset="-120"/>
                <a:cs typeface="Times New Roman" pitchFamily="18" charset="0"/>
              </a:rPr>
              <a:t> J Med 2021;385:e83.</a:t>
            </a:r>
            <a:endParaRPr kumimoji="0" lang="zh-TW" altLang="en-US" sz="1600" b="0" i="0" u="none" strike="noStrike" kern="1200" cap="none" spc="0" normalizeH="0" baseline="0" noProof="0" dirty="0">
              <a:ln>
                <a:noFill/>
              </a:ln>
              <a:solidFill>
                <a:srgbClr val="7FFF00"/>
              </a:solidFill>
              <a:effectLst>
                <a:outerShdw blurRad="38100" dist="38100" dir="2700000" algn="tl">
                  <a:srgbClr val="000000">
                    <a:alpha val="43137"/>
                  </a:srgbClr>
                </a:outerShdw>
              </a:effectLst>
              <a:uLnTx/>
              <a:uFillTx/>
              <a:latin typeface="Times New Roman" pitchFamily="18" charset="0"/>
              <a:ea typeface="新細明體" charset="-120"/>
              <a:cs typeface="Times New Roman" pitchFamily="18" charset="0"/>
            </a:endParaRPr>
          </a:p>
        </p:txBody>
      </p:sp>
      <p:sp>
        <p:nvSpPr>
          <p:cNvPr id="6" name="文字方塊 5"/>
          <p:cNvSpPr txBox="1"/>
          <p:nvPr/>
        </p:nvSpPr>
        <p:spPr>
          <a:xfrm>
            <a:off x="1432908" y="2852936"/>
            <a:ext cx="7286738"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200" b="0" i="0" u="none" strike="noStrike" kern="1200" cap="none" spc="0" normalizeH="0" baseline="0" noProof="0" dirty="0" smtClean="0">
                <a:ln>
                  <a:noFill/>
                </a:ln>
                <a:solidFill>
                  <a:srgbClr val="C00000"/>
                </a:solidFill>
                <a:effectLst/>
                <a:uLnTx/>
                <a:uFillTx/>
                <a:latin typeface="Arial"/>
                <a:ea typeface="標楷體"/>
                <a:cs typeface="+mn-cs"/>
              </a:rPr>
              <a:t>輝瑞</a:t>
            </a:r>
            <a:r>
              <a:rPr kumimoji="0" lang="en-US" altLang="zh-TW" sz="2200" b="0" i="0" u="none" strike="noStrike" kern="1200" cap="none" spc="0" normalizeH="0" baseline="0" noProof="0" dirty="0" smtClean="0">
                <a:ln>
                  <a:noFill/>
                </a:ln>
                <a:solidFill>
                  <a:srgbClr val="C00000"/>
                </a:solidFill>
                <a:effectLst/>
                <a:uLnTx/>
                <a:uFillTx/>
                <a:latin typeface="Arial"/>
                <a:ea typeface="標楷體"/>
                <a:cs typeface="+mn-cs"/>
              </a:rPr>
              <a:t>/</a:t>
            </a:r>
            <a:r>
              <a:rPr kumimoji="0" lang="en-US" altLang="zh-TW" sz="2200" b="0" i="0" u="none" strike="noStrike" kern="1200" cap="none" spc="0" normalizeH="0" baseline="0" noProof="0" dirty="0" err="1" smtClean="0">
                <a:ln>
                  <a:noFill/>
                </a:ln>
                <a:solidFill>
                  <a:srgbClr val="C00000"/>
                </a:solidFill>
                <a:effectLst/>
                <a:uLnTx/>
                <a:uFillTx/>
                <a:latin typeface="Arial"/>
                <a:ea typeface="標楷體"/>
                <a:cs typeface="+mn-cs"/>
              </a:rPr>
              <a:t>BioNTech</a:t>
            </a:r>
            <a:r>
              <a:rPr kumimoji="0" lang="zh-TW" altLang="en-US" sz="2200" b="0" i="0" u="none" strike="noStrike" kern="1200" cap="none" spc="0" normalizeH="0" baseline="0" noProof="0" dirty="0" smtClean="0">
                <a:ln>
                  <a:noFill/>
                </a:ln>
                <a:solidFill>
                  <a:srgbClr val="C00000"/>
                </a:solidFill>
                <a:effectLst/>
                <a:uLnTx/>
                <a:uFillTx/>
                <a:latin typeface="Arial"/>
                <a:ea typeface="標楷體"/>
                <a:cs typeface="+mn-cs"/>
              </a:rPr>
              <a:t>疫苗對於嚴重或致命</a:t>
            </a:r>
            <a:r>
              <a:rPr kumimoji="0" lang="en-US" altLang="zh-TW" sz="2200" b="0" i="0" u="none" strike="noStrike" kern="1200" cap="none" spc="0" normalizeH="0" baseline="0" noProof="0" dirty="0" smtClean="0">
                <a:ln>
                  <a:noFill/>
                </a:ln>
                <a:solidFill>
                  <a:srgbClr val="C00000"/>
                </a:solidFill>
                <a:effectLst/>
                <a:uLnTx/>
                <a:uFillTx/>
                <a:latin typeface="Arial"/>
                <a:ea typeface="標楷體"/>
                <a:cs typeface="+mn-cs"/>
              </a:rPr>
              <a:t>COVID-19</a:t>
            </a:r>
            <a:r>
              <a:rPr kumimoji="0" lang="zh-TW" altLang="en-US" sz="2200" b="0" i="0" u="none" strike="noStrike" kern="1200" cap="none" spc="0" normalizeH="0" baseline="0" noProof="0" dirty="0" smtClean="0">
                <a:ln>
                  <a:noFill/>
                </a:ln>
                <a:solidFill>
                  <a:srgbClr val="C00000"/>
                </a:solidFill>
                <a:effectLst/>
                <a:uLnTx/>
                <a:uFillTx/>
                <a:latin typeface="Arial"/>
                <a:ea typeface="標楷體"/>
                <a:cs typeface="+mn-cs"/>
              </a:rPr>
              <a:t>的保護效果</a:t>
            </a:r>
            <a:endParaRPr kumimoji="0" lang="zh-TW" altLang="en-US" sz="2200" b="0" i="0" u="none" strike="noStrike" kern="1200" cap="none" spc="0" normalizeH="0" baseline="0" noProof="0" dirty="0">
              <a:ln>
                <a:noFill/>
              </a:ln>
              <a:solidFill>
                <a:srgbClr val="C00000"/>
              </a:solidFill>
              <a:effectLst/>
              <a:uLnTx/>
              <a:uFillTx/>
              <a:latin typeface="Arial"/>
              <a:ea typeface="標楷體"/>
              <a:cs typeface="+mn-cs"/>
            </a:endParaRPr>
          </a:p>
        </p:txBody>
      </p:sp>
      <p:sp>
        <p:nvSpPr>
          <p:cNvPr id="8" name="文字方塊 7"/>
          <p:cNvSpPr txBox="1"/>
          <p:nvPr/>
        </p:nvSpPr>
        <p:spPr>
          <a:xfrm>
            <a:off x="7236296" y="4492864"/>
            <a:ext cx="1005403" cy="461665"/>
          </a:xfrm>
          <a:prstGeom prst="rect">
            <a:avLst/>
          </a:prstGeom>
          <a:noFill/>
        </p:spPr>
        <p:txBody>
          <a:bodyPr wrap="none" rtlCol="0">
            <a:spAutoFit/>
          </a:bodyPr>
          <a:lstStyle/>
          <a:p>
            <a:r>
              <a:rPr lang="en-US" altLang="zh-TW" b="0" dirty="0" smtClean="0">
                <a:solidFill>
                  <a:srgbClr val="C00000"/>
                </a:solidFill>
                <a:latin typeface="Arial" panose="020B0604020202020204" pitchFamily="34" charset="0"/>
                <a:ea typeface="標楷體" panose="03000509000000000000" pitchFamily="65" charset="-120"/>
              </a:rPr>
              <a:t>6</a:t>
            </a:r>
            <a:r>
              <a:rPr lang="zh-TW" altLang="en-US" b="0" dirty="0" smtClean="0">
                <a:solidFill>
                  <a:srgbClr val="C00000"/>
                </a:solidFill>
                <a:latin typeface="Arial" panose="020B0604020202020204" pitchFamily="34" charset="0"/>
                <a:ea typeface="標楷體" panose="03000509000000000000" pitchFamily="65" charset="-120"/>
              </a:rPr>
              <a:t>個月</a:t>
            </a:r>
            <a:endParaRPr lang="zh-TW" altLang="en-US" b="0" dirty="0">
              <a:solidFill>
                <a:srgbClr val="C00000"/>
              </a:solidFill>
              <a:latin typeface="Arial" panose="020B0604020202020204" pitchFamily="34" charset="0"/>
              <a:ea typeface="標楷體" panose="03000509000000000000" pitchFamily="65" charset="-120"/>
            </a:endParaRPr>
          </a:p>
        </p:txBody>
      </p:sp>
    </p:spTree>
    <p:extLst>
      <p:ext uri="{BB962C8B-B14F-4D97-AF65-F5344CB8AC3E}">
        <p14:creationId xmlns:p14="http://schemas.microsoft.com/office/powerpoint/2010/main" val="422004268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731520" y="187998"/>
            <a:ext cx="7967528" cy="463338"/>
          </a:xfrm>
        </p:spPr>
        <p:txBody>
          <a:bodyPr/>
          <a:lstStyle/>
          <a:p>
            <a:r>
              <a:rPr lang="zh-TW" altLang="en-US" sz="3200" dirty="0" smtClean="0"/>
              <a:t>對抗感染症的免疫反應</a:t>
            </a:r>
            <a:endParaRPr lang="zh-TW" altLang="en-US" sz="3200" dirty="0"/>
          </a:p>
        </p:txBody>
      </p:sp>
      <p:sp>
        <p:nvSpPr>
          <p:cNvPr id="222211" name="Rectangle 3"/>
          <p:cNvSpPr>
            <a:spLocks noGrp="1" noChangeArrowheads="1"/>
          </p:cNvSpPr>
          <p:nvPr>
            <p:ph type="body" idx="1"/>
          </p:nvPr>
        </p:nvSpPr>
        <p:spPr>
          <a:xfrm>
            <a:off x="553423" y="806767"/>
            <a:ext cx="8087488" cy="2376264"/>
          </a:xfrm>
        </p:spPr>
        <p:txBody>
          <a:bodyPr/>
          <a:lstStyle/>
          <a:p>
            <a:pPr>
              <a:spcBef>
                <a:spcPct val="5000"/>
              </a:spcBef>
            </a:pPr>
            <a:r>
              <a:rPr lang="zh-TW" altLang="en-US" sz="2800" b="1" dirty="0" smtClean="0"/>
              <a:t>抗原呈現細胞 </a:t>
            </a:r>
            <a:r>
              <a:rPr lang="en-US" altLang="zh-TW" sz="2800" b="1" dirty="0" smtClean="0"/>
              <a:t>(antigen-presenting cell)</a:t>
            </a:r>
            <a:r>
              <a:rPr lang="zh-TW" altLang="en-US" sz="2800" dirty="0" smtClean="0"/>
              <a:t>：</a:t>
            </a:r>
            <a:r>
              <a:rPr lang="zh-TW" altLang="en-US" sz="2800" dirty="0" smtClean="0">
                <a:solidFill>
                  <a:schemeClr val="bg1"/>
                </a:solidFill>
              </a:rPr>
              <a:t>將病原的抗原資訊傳送給</a:t>
            </a:r>
            <a:r>
              <a:rPr lang="en-US" altLang="zh-TW" sz="2800" dirty="0" smtClean="0">
                <a:solidFill>
                  <a:schemeClr val="bg1"/>
                </a:solidFill>
              </a:rPr>
              <a:t>T</a:t>
            </a:r>
            <a:r>
              <a:rPr lang="zh-TW" altLang="en-US" sz="2800" dirty="0" smtClean="0">
                <a:solidFill>
                  <a:schemeClr val="bg1"/>
                </a:solidFill>
              </a:rPr>
              <a:t>細胞</a:t>
            </a:r>
            <a:endParaRPr lang="en-US" altLang="zh-TW" sz="2800" dirty="0" smtClean="0">
              <a:solidFill>
                <a:schemeClr val="bg1"/>
              </a:solidFill>
            </a:endParaRPr>
          </a:p>
          <a:p>
            <a:pPr>
              <a:spcBef>
                <a:spcPct val="5000"/>
              </a:spcBef>
            </a:pPr>
            <a:r>
              <a:rPr lang="zh-TW" altLang="en-US" sz="2800" b="1" dirty="0" smtClean="0"/>
              <a:t>淋巴球：</a:t>
            </a:r>
            <a:endParaRPr lang="en-US" altLang="zh-TW" sz="2800" b="1" dirty="0" smtClean="0"/>
          </a:p>
          <a:p>
            <a:pPr lvl="1">
              <a:spcBef>
                <a:spcPct val="5000"/>
              </a:spcBef>
            </a:pPr>
            <a:r>
              <a:rPr lang="zh-TW" altLang="en-US" sz="2800" b="1" dirty="0">
                <a:solidFill>
                  <a:srgbClr val="FFFF00"/>
                </a:solidFill>
              </a:rPr>
              <a:t>輔助性</a:t>
            </a:r>
            <a:r>
              <a:rPr lang="en-US" altLang="zh-TW" sz="2800" b="1" dirty="0">
                <a:solidFill>
                  <a:srgbClr val="FFFF00"/>
                </a:solidFill>
              </a:rPr>
              <a:t>T</a:t>
            </a:r>
            <a:r>
              <a:rPr lang="zh-TW" altLang="en-US" sz="2800" b="1" dirty="0" smtClean="0">
                <a:solidFill>
                  <a:srgbClr val="FFFF00"/>
                </a:solidFill>
              </a:rPr>
              <a:t>細胞</a:t>
            </a:r>
            <a:r>
              <a:rPr lang="zh-TW" altLang="en-US" sz="2800" b="1" dirty="0">
                <a:solidFill>
                  <a:srgbClr val="FFFF00"/>
                </a:solidFill>
              </a:rPr>
              <a:t>：</a:t>
            </a:r>
            <a:r>
              <a:rPr lang="zh-TW" altLang="en-US" sz="2800" dirty="0" smtClean="0"/>
              <a:t>幫助</a:t>
            </a:r>
            <a:r>
              <a:rPr lang="en-US" altLang="zh-TW" sz="2800" dirty="0" smtClean="0"/>
              <a:t>B</a:t>
            </a:r>
            <a:r>
              <a:rPr lang="zh-TW" altLang="en-US" sz="2800" dirty="0"/>
              <a:t>細胞製造</a:t>
            </a:r>
            <a:r>
              <a:rPr lang="zh-TW" altLang="en-US" sz="2800" dirty="0" smtClean="0"/>
              <a:t>抗體</a:t>
            </a:r>
            <a:endParaRPr lang="en-US" altLang="zh-TW" sz="2800" dirty="0" smtClean="0"/>
          </a:p>
          <a:p>
            <a:pPr lvl="1">
              <a:spcBef>
                <a:spcPct val="5000"/>
              </a:spcBef>
            </a:pPr>
            <a:r>
              <a:rPr lang="zh-TW" altLang="en-US" sz="2800" b="1" dirty="0">
                <a:solidFill>
                  <a:srgbClr val="FFFF00"/>
                </a:solidFill>
              </a:rPr>
              <a:t>毒殺性</a:t>
            </a:r>
            <a:r>
              <a:rPr lang="en-US" altLang="zh-TW" sz="2800" b="1" dirty="0">
                <a:solidFill>
                  <a:srgbClr val="FFFF00"/>
                </a:solidFill>
              </a:rPr>
              <a:t>T</a:t>
            </a:r>
            <a:r>
              <a:rPr lang="zh-TW" altLang="en-US" sz="2800" b="1" dirty="0" smtClean="0">
                <a:solidFill>
                  <a:srgbClr val="FFFF00"/>
                </a:solidFill>
              </a:rPr>
              <a:t>細胞：</a:t>
            </a:r>
            <a:r>
              <a:rPr lang="zh-TW" altLang="en-US" sz="2800" dirty="0" smtClean="0"/>
              <a:t>清除被病毒感染的細胞</a:t>
            </a:r>
            <a:endParaRPr lang="en-US" altLang="zh-TW" sz="2800" dirty="0"/>
          </a:p>
          <a:p>
            <a:pPr lvl="1">
              <a:spcBef>
                <a:spcPct val="5000"/>
              </a:spcBef>
            </a:pPr>
            <a:endParaRPr lang="en-US" altLang="zh-TW" sz="2800"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3331535"/>
            <a:ext cx="5688632" cy="3181777"/>
          </a:xfrm>
          <a:prstGeom prst="rect">
            <a:avLst/>
          </a:prstGeom>
        </p:spPr>
      </p:pic>
      <p:sp>
        <p:nvSpPr>
          <p:cNvPr id="13" name="矩形 12"/>
          <p:cNvSpPr/>
          <p:nvPr/>
        </p:nvSpPr>
        <p:spPr>
          <a:xfrm>
            <a:off x="1763688" y="6513312"/>
            <a:ext cx="5666959" cy="28193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ts val="0"/>
              </a:spcAft>
              <a:buClrTx/>
              <a:buSzTx/>
              <a:buFontTx/>
              <a:buNone/>
              <a:tabLst/>
              <a:defRPr/>
            </a:pPr>
            <a:r>
              <a:rPr kumimoji="0" lang="en-US" altLang="zh-TW" sz="1200" b="0" i="0" u="none" strike="noStrike" kern="100" cap="none" spc="0" normalizeH="0" baseline="0" noProof="0" dirty="0">
                <a:ln>
                  <a:noFill/>
                </a:ln>
                <a:solidFill>
                  <a:srgbClr val="00FF00"/>
                </a:solidFill>
                <a:effectLst>
                  <a:outerShdw blurRad="38100" dist="38100" dir="2700000" algn="tl">
                    <a:srgbClr val="000000">
                      <a:alpha val="43137"/>
                    </a:srgbClr>
                  </a:outerShdw>
                </a:effectLst>
                <a:uLnTx/>
                <a:uFillTx/>
                <a:latin typeface="Times New Roman" panose="02020603050405020304" pitchFamily="18" charset="0"/>
                <a:ea typeface="新細明體" panose="02020500000000000000" pitchFamily="18" charset="-120"/>
                <a:cs typeface="Times New Roman" panose="02020603050405020304" pitchFamily="18" charset="0"/>
              </a:rPr>
              <a:t>Image source: https://commons.wikimedia.org/w/index.php?curid=99473789</a:t>
            </a:r>
            <a:endParaRPr kumimoji="0" lang="zh-TW" altLang="zh-TW" sz="1200" b="0" i="0" u="none" strike="noStrike" kern="100" cap="none" spc="0" normalizeH="0" baseline="0" noProof="0" dirty="0">
              <a:ln>
                <a:noFill/>
              </a:ln>
              <a:solidFill>
                <a:srgbClr val="00FF00"/>
              </a:solidFill>
              <a:effectLst>
                <a:outerShdw blurRad="38100" dist="38100" dir="2700000" algn="tl">
                  <a:srgbClr val="000000">
                    <a:alpha val="43137"/>
                  </a:srgbClr>
                </a:outerShdw>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3277548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603504" y="228600"/>
            <a:ext cx="8159496" cy="365760"/>
          </a:xfrm>
        </p:spPr>
        <p:txBody>
          <a:bodyPr/>
          <a:lstStyle/>
          <a:p>
            <a:r>
              <a:rPr lang="zh-TW" altLang="en-US" sz="3200" dirty="0"/>
              <a:t>免疫系統：</a:t>
            </a:r>
            <a:r>
              <a:rPr lang="en-US" altLang="zh-TW" sz="3200" dirty="0"/>
              <a:t>B</a:t>
            </a:r>
            <a:r>
              <a:rPr lang="zh-TW" altLang="en-US" sz="3200" dirty="0"/>
              <a:t>細胞與</a:t>
            </a:r>
            <a:r>
              <a:rPr lang="en-US" altLang="zh-TW" sz="3200" dirty="0"/>
              <a:t>T</a:t>
            </a:r>
            <a:r>
              <a:rPr lang="zh-TW" altLang="en-US" sz="3200" dirty="0"/>
              <a:t>細胞</a:t>
            </a:r>
          </a:p>
        </p:txBody>
      </p:sp>
      <p:sp>
        <p:nvSpPr>
          <p:cNvPr id="222211" name="Rectangle 3"/>
          <p:cNvSpPr>
            <a:spLocks noGrp="1" noChangeArrowheads="1"/>
          </p:cNvSpPr>
          <p:nvPr>
            <p:ph type="body" idx="1"/>
          </p:nvPr>
        </p:nvSpPr>
        <p:spPr>
          <a:xfrm>
            <a:off x="731520" y="651336"/>
            <a:ext cx="8412480" cy="1837944"/>
          </a:xfrm>
        </p:spPr>
        <p:txBody>
          <a:bodyPr/>
          <a:lstStyle/>
          <a:p>
            <a:pPr>
              <a:spcBef>
                <a:spcPct val="5000"/>
              </a:spcBef>
            </a:pPr>
            <a:r>
              <a:rPr lang="en-US" altLang="zh-TW" sz="2800" dirty="0"/>
              <a:t>B</a:t>
            </a:r>
            <a:r>
              <a:rPr lang="zh-TW" altLang="en-US" sz="2800" dirty="0"/>
              <a:t>細胞製造抗體：飛彈部隊</a:t>
            </a:r>
          </a:p>
          <a:p>
            <a:pPr lvl="1">
              <a:spcBef>
                <a:spcPct val="5000"/>
              </a:spcBef>
            </a:pPr>
            <a:r>
              <a:rPr lang="zh-TW" altLang="en-US" sz="2800" dirty="0"/>
              <a:t>辨識病毒外表，對付細胞外病毒</a:t>
            </a:r>
          </a:p>
          <a:p>
            <a:pPr>
              <a:spcBef>
                <a:spcPct val="5000"/>
              </a:spcBef>
            </a:pPr>
            <a:r>
              <a:rPr lang="zh-TW" altLang="en-US" sz="2800" dirty="0" smtClean="0"/>
              <a:t>毒殺性</a:t>
            </a:r>
            <a:r>
              <a:rPr lang="en-US" altLang="zh-TW" sz="2800" dirty="0" smtClean="0"/>
              <a:t> </a:t>
            </a:r>
            <a:r>
              <a:rPr lang="en-US" altLang="zh-TW" sz="2800" dirty="0"/>
              <a:t>T (CD8)</a:t>
            </a:r>
            <a:r>
              <a:rPr lang="zh-TW" altLang="en-US" sz="2800" dirty="0"/>
              <a:t>細胞：坦克部隊</a:t>
            </a:r>
            <a:endParaRPr lang="en-US" altLang="zh-TW" sz="2800" dirty="0"/>
          </a:p>
          <a:p>
            <a:pPr lvl="1">
              <a:spcBef>
                <a:spcPct val="5000"/>
              </a:spcBef>
            </a:pPr>
            <a:r>
              <a:rPr lang="zh-TW" altLang="en-US" sz="2800" dirty="0"/>
              <a:t>辨識病毒內在，對付細胞內病毒</a:t>
            </a:r>
            <a:endParaRPr lang="en-US" altLang="zh-TW" sz="2800" dirty="0">
              <a:solidFill>
                <a:srgbClr val="FFFFFF"/>
              </a:solidFill>
            </a:endParaRPr>
          </a:p>
          <a:p>
            <a:pPr lvl="1">
              <a:spcBef>
                <a:spcPct val="5000"/>
              </a:spcBef>
            </a:pPr>
            <a:endParaRPr lang="en-US" altLang="zh-TW" sz="2800" dirty="0"/>
          </a:p>
          <a:p>
            <a:pPr lvl="1">
              <a:spcBef>
                <a:spcPct val="5000"/>
              </a:spcBef>
            </a:pPr>
            <a:endParaRPr lang="en-US" altLang="zh-TW" sz="2800"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278" y="2546256"/>
            <a:ext cx="6743700" cy="3771900"/>
          </a:xfrm>
          <a:prstGeom prst="rect">
            <a:avLst/>
          </a:prstGeom>
        </p:spPr>
      </p:pic>
      <p:sp>
        <p:nvSpPr>
          <p:cNvPr id="13" name="矩形 12"/>
          <p:cNvSpPr/>
          <p:nvPr/>
        </p:nvSpPr>
        <p:spPr>
          <a:xfrm>
            <a:off x="886241" y="6513312"/>
            <a:ext cx="5666959" cy="28193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ts val="0"/>
              </a:spcAft>
              <a:buClrTx/>
              <a:buSzTx/>
              <a:buFontTx/>
              <a:buNone/>
              <a:tabLst/>
              <a:defRPr/>
            </a:pPr>
            <a:r>
              <a:rPr kumimoji="0" lang="en-US" altLang="zh-TW" sz="1200" b="0" i="0" u="none" strike="noStrike" kern="100" cap="none" spc="0" normalizeH="0" baseline="0" noProof="0" dirty="0">
                <a:ln>
                  <a:noFill/>
                </a:ln>
                <a:solidFill>
                  <a:srgbClr val="00FF00"/>
                </a:solidFill>
                <a:effectLst>
                  <a:outerShdw blurRad="38100" dist="38100" dir="2700000" algn="tl">
                    <a:srgbClr val="000000">
                      <a:alpha val="43137"/>
                    </a:srgbClr>
                  </a:outerShdw>
                </a:effectLst>
                <a:uLnTx/>
                <a:uFillTx/>
                <a:latin typeface="Times New Roman" panose="02020603050405020304" pitchFamily="18" charset="0"/>
                <a:ea typeface="新細明體" panose="02020500000000000000" pitchFamily="18" charset="-120"/>
                <a:cs typeface="Times New Roman" panose="02020603050405020304" pitchFamily="18" charset="0"/>
              </a:rPr>
              <a:t>Image source: https://commons.wikimedia.org/w/index.php?curid=99473789</a:t>
            </a:r>
            <a:endParaRPr kumimoji="0" lang="zh-TW" altLang="zh-TW" sz="1200" b="0" i="0" u="none" strike="noStrike" kern="100" cap="none" spc="0" normalizeH="0" baseline="0" noProof="0" dirty="0">
              <a:ln>
                <a:noFill/>
              </a:ln>
              <a:solidFill>
                <a:srgbClr val="00FF00"/>
              </a:solidFill>
              <a:effectLst>
                <a:outerShdw blurRad="38100" dist="38100" dir="2700000" algn="tl">
                  <a:srgbClr val="000000">
                    <a:alpha val="43137"/>
                  </a:srgbClr>
                </a:outerShdw>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618299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9272" y="358589"/>
            <a:ext cx="4805081" cy="1783975"/>
          </a:xfrm>
        </p:spPr>
        <p:txBody>
          <a:bodyPr/>
          <a:lstStyle/>
          <a:p>
            <a:r>
              <a:rPr lang="en-US" altLang="zh-TW" sz="3200" dirty="0">
                <a:effectLst/>
              </a:rPr>
              <a:t>Delta</a:t>
            </a:r>
            <a:r>
              <a:rPr lang="zh-TW" altLang="en-US" sz="3200" dirty="0">
                <a:effectLst/>
              </a:rPr>
              <a:t>逼英國再封城！醫揪台致命關鍵：爆發無法</a:t>
            </a:r>
            <a:r>
              <a:rPr lang="zh-TW" altLang="en-US" sz="3200" dirty="0" smtClean="0">
                <a:effectLst/>
              </a:rPr>
              <a:t>收拾   </a:t>
            </a:r>
            <a:r>
              <a:rPr lang="en-US" altLang="zh-TW" sz="3200" dirty="0" smtClean="0">
                <a:solidFill>
                  <a:schemeClr val="bg1"/>
                </a:solidFill>
                <a:effectLst/>
              </a:rPr>
              <a:t>2021.6.27 TVBS</a:t>
            </a:r>
            <a:endParaRPr lang="zh-TW" altLang="en-US" sz="2400" dirty="0">
              <a:solidFill>
                <a:schemeClr val="bg1"/>
              </a:solidFill>
            </a:endParaRPr>
          </a:p>
        </p:txBody>
      </p:sp>
      <p:sp>
        <p:nvSpPr>
          <p:cNvPr id="5" name="內容版面配置區 2"/>
          <p:cNvSpPr>
            <a:spLocks noGrp="1"/>
          </p:cNvSpPr>
          <p:nvPr>
            <p:ph idx="1"/>
          </p:nvPr>
        </p:nvSpPr>
        <p:spPr>
          <a:xfrm>
            <a:off x="439272" y="2355566"/>
            <a:ext cx="8525434" cy="4688541"/>
          </a:xfrm>
        </p:spPr>
        <p:txBody>
          <a:bodyPr/>
          <a:lstStyle/>
          <a:p>
            <a:r>
              <a:rPr lang="zh-TW" altLang="en-US" sz="2700" dirty="0">
                <a:solidFill>
                  <a:schemeClr val="bg1"/>
                </a:solidFill>
                <a:effectLst>
                  <a:outerShdw blurRad="38100" dist="38100" dir="2700000" algn="tl">
                    <a:srgbClr val="000000">
                      <a:alpha val="43137"/>
                    </a:srgbClr>
                  </a:outerShdw>
                </a:effectLst>
              </a:rPr>
              <a:t>一對祖孫（案</a:t>
            </a:r>
            <a:r>
              <a:rPr lang="en-US" altLang="zh-TW" sz="2700" dirty="0">
                <a:solidFill>
                  <a:schemeClr val="bg1"/>
                </a:solidFill>
                <a:effectLst>
                  <a:outerShdw blurRad="38100" dist="38100" dir="2700000" algn="tl">
                    <a:srgbClr val="000000">
                      <a:alpha val="43137"/>
                    </a:srgbClr>
                  </a:outerShdw>
                </a:effectLst>
              </a:rPr>
              <a:t>13332</a:t>
            </a:r>
            <a:r>
              <a:rPr lang="zh-TW" altLang="en-US" sz="2700" dirty="0">
                <a:solidFill>
                  <a:schemeClr val="bg1"/>
                </a:solidFill>
                <a:effectLst>
                  <a:outerShdw blurRad="38100" dist="38100" dir="2700000" algn="tl">
                    <a:srgbClr val="000000">
                      <a:alpha val="43137"/>
                    </a:srgbClr>
                  </a:outerShdw>
                </a:effectLst>
              </a:rPr>
              <a:t>、案</a:t>
            </a:r>
            <a:r>
              <a:rPr lang="en-US" altLang="zh-TW" sz="2700" dirty="0">
                <a:solidFill>
                  <a:schemeClr val="bg1"/>
                </a:solidFill>
                <a:effectLst>
                  <a:outerShdw blurRad="38100" dist="38100" dir="2700000" algn="tl">
                    <a:srgbClr val="000000">
                      <a:alpha val="43137"/>
                    </a:srgbClr>
                  </a:outerShdw>
                </a:effectLst>
              </a:rPr>
              <a:t>13333</a:t>
            </a:r>
            <a:r>
              <a:rPr lang="zh-TW" altLang="en-US" sz="2700" dirty="0">
                <a:solidFill>
                  <a:schemeClr val="bg1"/>
                </a:solidFill>
                <a:effectLst>
                  <a:outerShdw blurRad="38100" dist="38100" dir="2700000" algn="tl">
                    <a:srgbClr val="000000">
                      <a:alpha val="43137"/>
                    </a:srgbClr>
                  </a:outerShdw>
                </a:effectLst>
              </a:rPr>
              <a:t>）從秘魯返台確診，經基因定序後認定都是印度</a:t>
            </a:r>
            <a:r>
              <a:rPr lang="en-US" altLang="zh-TW" sz="2700" dirty="0">
                <a:solidFill>
                  <a:schemeClr val="bg1"/>
                </a:solidFill>
                <a:effectLst>
                  <a:outerShdw blurRad="38100" dist="38100" dir="2700000" algn="tl">
                    <a:srgbClr val="000000">
                      <a:alpha val="43137"/>
                    </a:srgbClr>
                  </a:outerShdw>
                </a:effectLst>
              </a:rPr>
              <a:t>Delta</a:t>
            </a:r>
            <a:r>
              <a:rPr lang="zh-TW" altLang="en-US" sz="2700" dirty="0">
                <a:solidFill>
                  <a:schemeClr val="bg1"/>
                </a:solidFill>
                <a:effectLst>
                  <a:outerShdw blurRad="38100" dist="38100" dir="2700000" algn="tl">
                    <a:srgbClr val="000000">
                      <a:alpha val="43137"/>
                    </a:srgbClr>
                  </a:outerShdw>
                </a:effectLst>
              </a:rPr>
              <a:t>病毒變異株，短短幾天形成一條傳播鏈，親戚、白牌車司機等</a:t>
            </a:r>
            <a:r>
              <a:rPr lang="en-US" altLang="zh-TW" sz="2700" dirty="0">
                <a:solidFill>
                  <a:schemeClr val="bg1"/>
                </a:solidFill>
                <a:effectLst>
                  <a:outerShdw blurRad="38100" dist="38100" dir="2700000" algn="tl">
                    <a:srgbClr val="000000">
                      <a:alpha val="43137"/>
                    </a:srgbClr>
                  </a:outerShdw>
                </a:effectLst>
              </a:rPr>
              <a:t>8</a:t>
            </a:r>
            <a:r>
              <a:rPr lang="zh-TW" altLang="en-US" sz="2700" dirty="0">
                <a:solidFill>
                  <a:schemeClr val="bg1"/>
                </a:solidFill>
                <a:effectLst>
                  <a:outerShdw blurRad="38100" dist="38100" dir="2700000" algn="tl">
                    <a:srgbClr val="000000">
                      <a:alpha val="43137"/>
                    </a:srgbClr>
                  </a:outerShdw>
                </a:effectLst>
              </a:rPr>
              <a:t>人都確診。對此</a:t>
            </a:r>
            <a:r>
              <a:rPr lang="zh-TW" altLang="en-US" sz="2700" dirty="0" smtClean="0">
                <a:solidFill>
                  <a:schemeClr val="bg1"/>
                </a:solidFill>
                <a:effectLst>
                  <a:outerShdw blurRad="38100" dist="38100" dir="2700000" algn="tl">
                    <a:srgbClr val="000000">
                      <a:alpha val="43137"/>
                    </a:srgbClr>
                  </a:outerShdw>
                </a:effectLst>
              </a:rPr>
              <a:t>，邱</a:t>
            </a:r>
            <a:r>
              <a:rPr lang="en-US" altLang="zh-TW" sz="2700" dirty="0" smtClean="0">
                <a:solidFill>
                  <a:schemeClr val="bg1"/>
                </a:solidFill>
                <a:effectLst>
                  <a:outerShdw blurRad="38100" dist="38100" dir="2700000" algn="tl">
                    <a:srgbClr val="000000">
                      <a:alpha val="43137"/>
                    </a:srgbClr>
                  </a:outerShdw>
                </a:effectLst>
              </a:rPr>
              <a:t>OO</a:t>
            </a:r>
            <a:r>
              <a:rPr lang="zh-TW" altLang="en-US" sz="2700" dirty="0" smtClean="0">
                <a:solidFill>
                  <a:schemeClr val="bg1"/>
                </a:solidFill>
                <a:effectLst>
                  <a:outerShdw blurRad="38100" dist="38100" dir="2700000" algn="tl">
                    <a:srgbClr val="000000">
                      <a:alpha val="43137"/>
                    </a:srgbClr>
                  </a:outerShdw>
                </a:effectLst>
              </a:rPr>
              <a:t>指出</a:t>
            </a:r>
            <a:r>
              <a:rPr lang="zh-TW" altLang="en-US" sz="2700" dirty="0">
                <a:solidFill>
                  <a:schemeClr val="bg1"/>
                </a:solidFill>
                <a:effectLst>
                  <a:outerShdw blurRad="38100" dist="38100" dir="2700000" algn="tl">
                    <a:srgbClr val="000000">
                      <a:alpha val="43137"/>
                    </a:srgbClr>
                  </a:outerShdw>
                </a:effectLst>
              </a:rPr>
              <a:t>， </a:t>
            </a:r>
            <a:r>
              <a:rPr lang="en-US" altLang="zh-TW" sz="2700" dirty="0">
                <a:solidFill>
                  <a:schemeClr val="bg1"/>
                </a:solidFill>
                <a:effectLst>
                  <a:outerShdw blurRad="38100" dist="38100" dir="2700000" algn="tl">
                    <a:srgbClr val="000000">
                      <a:alpha val="43137"/>
                    </a:srgbClr>
                  </a:outerShdw>
                </a:effectLst>
              </a:rPr>
              <a:t>Delta</a:t>
            </a:r>
            <a:r>
              <a:rPr lang="zh-TW" altLang="en-US" sz="2700" dirty="0">
                <a:solidFill>
                  <a:schemeClr val="bg1"/>
                </a:solidFill>
                <a:effectLst>
                  <a:outerShdw blurRad="38100" dist="38100" dir="2700000" algn="tl">
                    <a:srgbClr val="000000">
                      <a:alpha val="43137"/>
                    </a:srgbClr>
                  </a:outerShdw>
                </a:effectLst>
              </a:rPr>
              <a:t>的傳染力非常非常強，連原本都準備解封的英國，都因</a:t>
            </a:r>
            <a:r>
              <a:rPr lang="en-US" altLang="zh-TW" sz="2700" dirty="0">
                <a:solidFill>
                  <a:schemeClr val="bg1"/>
                </a:solidFill>
                <a:effectLst>
                  <a:outerShdw blurRad="38100" dist="38100" dir="2700000" algn="tl">
                    <a:srgbClr val="000000">
                      <a:alpha val="43137"/>
                    </a:srgbClr>
                  </a:outerShdw>
                </a:effectLst>
              </a:rPr>
              <a:t>Delta</a:t>
            </a:r>
            <a:r>
              <a:rPr lang="zh-TW" altLang="en-US" sz="2700" dirty="0">
                <a:solidFill>
                  <a:schemeClr val="bg1"/>
                </a:solidFill>
                <a:effectLst>
                  <a:outerShdw blurRad="38100" dist="38100" dir="2700000" algn="tl">
                    <a:srgbClr val="000000">
                      <a:alpha val="43137"/>
                    </a:srgbClr>
                  </a:outerShdw>
                </a:effectLst>
              </a:rPr>
              <a:t>病毒重新封城，</a:t>
            </a:r>
            <a:r>
              <a:rPr lang="zh-TW" altLang="en-US" sz="2700" b="1" dirty="0">
                <a:effectLst>
                  <a:outerShdw blurRad="38100" dist="38100" dir="2700000" algn="tl">
                    <a:srgbClr val="000000">
                      <a:alpha val="43137"/>
                    </a:srgbClr>
                  </a:outerShdw>
                </a:effectLst>
              </a:rPr>
              <a:t>直言對台灣來說更危險</a:t>
            </a:r>
            <a:r>
              <a:rPr lang="zh-TW" altLang="en-US" sz="2700" dirty="0">
                <a:solidFill>
                  <a:schemeClr val="bg1"/>
                </a:solidFill>
                <a:effectLst>
                  <a:outerShdw blurRad="38100" dist="38100" dir="2700000" algn="tl">
                    <a:srgbClr val="000000">
                      <a:alpha val="43137"/>
                    </a:srgbClr>
                  </a:outerShdw>
                </a:effectLst>
              </a:rPr>
              <a:t>，若</a:t>
            </a:r>
            <a:r>
              <a:rPr lang="en-US" altLang="zh-TW" sz="2700" dirty="0">
                <a:solidFill>
                  <a:schemeClr val="bg1"/>
                </a:solidFill>
                <a:effectLst>
                  <a:outerShdw blurRad="38100" dist="38100" dir="2700000" algn="tl">
                    <a:srgbClr val="000000">
                      <a:alpha val="43137"/>
                    </a:srgbClr>
                  </a:outerShdw>
                </a:effectLst>
              </a:rPr>
              <a:t>Delta</a:t>
            </a:r>
            <a:r>
              <a:rPr lang="zh-TW" altLang="en-US" sz="2700" dirty="0">
                <a:solidFill>
                  <a:schemeClr val="bg1"/>
                </a:solidFill>
                <a:effectLst>
                  <a:outerShdw blurRad="38100" dist="38100" dir="2700000" algn="tl">
                    <a:srgbClr val="000000">
                      <a:alpha val="43137"/>
                    </a:srgbClr>
                  </a:outerShdw>
                </a:effectLst>
              </a:rPr>
              <a:t>病毒多點爆發，</a:t>
            </a:r>
            <a:r>
              <a:rPr lang="zh-TW" altLang="en-US" sz="2700" b="1" dirty="0">
                <a:effectLst>
                  <a:outerShdw blurRad="38100" dist="38100" dir="2700000" algn="tl">
                    <a:srgbClr val="000000">
                      <a:alpha val="43137"/>
                    </a:srgbClr>
                  </a:outerShdw>
                </a:effectLst>
              </a:rPr>
              <a:t>疫情可能一發不可收拾</a:t>
            </a:r>
            <a:r>
              <a:rPr lang="zh-TW" altLang="en-US" sz="2700" dirty="0" smtClean="0">
                <a:solidFill>
                  <a:schemeClr val="bg1"/>
                </a:solidFill>
                <a:effectLst>
                  <a:outerShdw blurRad="38100" dist="38100" dir="2700000" algn="tl">
                    <a:srgbClr val="000000">
                      <a:alpha val="43137"/>
                    </a:srgbClr>
                  </a:outerShdw>
                </a:effectLst>
              </a:rPr>
              <a:t>。</a:t>
            </a:r>
            <a:endParaRPr lang="en-US" altLang="zh-TW" sz="2700" dirty="0" smtClean="0">
              <a:solidFill>
                <a:schemeClr val="bg1"/>
              </a:solidFill>
              <a:effectLst>
                <a:outerShdw blurRad="38100" dist="38100" dir="2700000" algn="tl">
                  <a:srgbClr val="000000">
                    <a:alpha val="43137"/>
                  </a:srgbClr>
                </a:outerShdw>
              </a:effectLst>
            </a:endParaRPr>
          </a:p>
          <a:p>
            <a:r>
              <a:rPr lang="zh-TW" altLang="en-US" sz="2700" dirty="0" smtClean="0">
                <a:solidFill>
                  <a:schemeClr val="bg1"/>
                </a:solidFill>
                <a:effectLst>
                  <a:outerShdw blurRad="38100" dist="38100" dir="2700000" algn="tl">
                    <a:srgbClr val="000000">
                      <a:alpha val="43137"/>
                    </a:srgbClr>
                  </a:outerShdw>
                </a:effectLst>
              </a:rPr>
              <a:t>邱</a:t>
            </a:r>
            <a:r>
              <a:rPr lang="en-US" altLang="zh-TW" sz="2700" dirty="0" smtClean="0">
                <a:solidFill>
                  <a:schemeClr val="bg1"/>
                </a:solidFill>
                <a:effectLst>
                  <a:outerShdw blurRad="38100" dist="38100" dir="2700000" algn="tl">
                    <a:srgbClr val="000000">
                      <a:alpha val="43137"/>
                    </a:srgbClr>
                  </a:outerShdw>
                </a:effectLst>
              </a:rPr>
              <a:t>OO</a:t>
            </a:r>
            <a:r>
              <a:rPr lang="zh-TW" altLang="en-US" sz="2700" dirty="0" smtClean="0">
                <a:solidFill>
                  <a:schemeClr val="bg1"/>
                </a:solidFill>
                <a:effectLst>
                  <a:outerShdw blurRad="38100" dist="38100" dir="2700000" algn="tl">
                    <a:srgbClr val="000000">
                      <a:alpha val="43137"/>
                    </a:srgbClr>
                  </a:outerShdw>
                </a:effectLst>
              </a:rPr>
              <a:t>表示</a:t>
            </a:r>
            <a:r>
              <a:rPr lang="zh-TW" altLang="en-US" sz="2700" dirty="0">
                <a:solidFill>
                  <a:schemeClr val="bg1"/>
                </a:solidFill>
                <a:effectLst>
                  <a:outerShdw blurRad="38100" dist="38100" dir="2700000" algn="tl">
                    <a:srgbClr val="000000">
                      <a:alpha val="43137"/>
                    </a:srgbClr>
                  </a:outerShdw>
                </a:effectLst>
              </a:rPr>
              <a:t>，英國已有</a:t>
            </a:r>
            <a:r>
              <a:rPr lang="en-US" altLang="zh-TW" sz="2700" dirty="0">
                <a:solidFill>
                  <a:schemeClr val="bg1"/>
                </a:solidFill>
                <a:effectLst>
                  <a:outerShdw blurRad="38100" dist="38100" dir="2700000" algn="tl">
                    <a:srgbClr val="000000">
                      <a:alpha val="43137"/>
                    </a:srgbClr>
                  </a:outerShdw>
                </a:effectLst>
              </a:rPr>
              <a:t>6</a:t>
            </a:r>
            <a:r>
              <a:rPr lang="zh-TW" altLang="en-US" sz="2700" dirty="0">
                <a:solidFill>
                  <a:schemeClr val="bg1"/>
                </a:solidFill>
                <a:effectLst>
                  <a:outerShdw blurRad="38100" dist="38100" dir="2700000" algn="tl">
                    <a:srgbClr val="000000">
                      <a:alpha val="43137"/>
                    </a:srgbClr>
                  </a:outerShdw>
                </a:effectLst>
              </a:rPr>
              <a:t>成民眾接種疫苗，原本也準備要解封，卻因</a:t>
            </a:r>
            <a:r>
              <a:rPr lang="en-US" altLang="zh-TW" sz="2700" dirty="0">
                <a:solidFill>
                  <a:schemeClr val="bg1"/>
                </a:solidFill>
                <a:effectLst>
                  <a:outerShdw blurRad="38100" dist="38100" dir="2700000" algn="tl">
                    <a:srgbClr val="000000">
                      <a:alpha val="43137"/>
                    </a:srgbClr>
                  </a:outerShdw>
                </a:effectLst>
              </a:rPr>
              <a:t>Delta</a:t>
            </a:r>
            <a:r>
              <a:rPr lang="zh-TW" altLang="en-US" sz="2700" dirty="0">
                <a:solidFill>
                  <a:schemeClr val="bg1"/>
                </a:solidFill>
                <a:effectLst>
                  <a:outerShdw blurRad="38100" dist="38100" dir="2700000" algn="tl">
                    <a:srgbClr val="000000">
                      <a:alpha val="43137"/>
                    </a:srgbClr>
                  </a:outerShdw>
                </a:effectLst>
              </a:rPr>
              <a:t>病毒入侵，只好延後解封，對疫苗覆蓋率不足的台灣來說，</a:t>
            </a:r>
            <a:r>
              <a:rPr lang="zh-TW" altLang="en-US" sz="2700" b="1" dirty="0">
                <a:effectLst>
                  <a:outerShdw blurRad="38100" dist="38100" dir="2700000" algn="tl">
                    <a:srgbClr val="000000">
                      <a:alpha val="43137"/>
                    </a:srgbClr>
                  </a:outerShdw>
                </a:effectLst>
              </a:rPr>
              <a:t>處境無疑更危險</a:t>
            </a:r>
            <a:r>
              <a:rPr lang="zh-TW" altLang="en-US" sz="2700" dirty="0">
                <a:solidFill>
                  <a:schemeClr val="bg1"/>
                </a:solidFill>
                <a:effectLst>
                  <a:outerShdw blurRad="38100" dist="38100" dir="2700000" algn="tl">
                    <a:srgbClr val="000000">
                      <a:alpha val="43137"/>
                    </a:srgbClr>
                  </a:outerShdw>
                </a:effectLst>
              </a:rPr>
              <a:t>。</a:t>
            </a: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0076" y="358589"/>
            <a:ext cx="3429000" cy="1924050"/>
          </a:xfrm>
          <a:prstGeom prst="rect">
            <a:avLst/>
          </a:prstGeom>
        </p:spPr>
      </p:pic>
    </p:spTree>
    <p:extLst>
      <p:ext uri="{BB962C8B-B14F-4D97-AF65-F5344CB8AC3E}">
        <p14:creationId xmlns:p14="http://schemas.microsoft.com/office/powerpoint/2010/main" val="564775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9272" y="358589"/>
            <a:ext cx="4805081" cy="1783975"/>
          </a:xfrm>
        </p:spPr>
        <p:txBody>
          <a:bodyPr/>
          <a:lstStyle/>
          <a:p>
            <a:r>
              <a:rPr lang="en-US" altLang="zh-TW" sz="3200" dirty="0">
                <a:effectLst/>
              </a:rPr>
              <a:t>Omicron 32</a:t>
            </a:r>
            <a:r>
              <a:rPr lang="zh-TW" altLang="en-US" sz="3200" dirty="0">
                <a:effectLst/>
              </a:rPr>
              <a:t>變、比</a:t>
            </a:r>
            <a:r>
              <a:rPr lang="en-US" altLang="zh-TW" sz="3200" dirty="0">
                <a:effectLst/>
              </a:rPr>
              <a:t>Delta</a:t>
            </a:r>
            <a:r>
              <a:rPr lang="zh-TW" altLang="en-US" sz="3200" dirty="0">
                <a:effectLst/>
              </a:rPr>
              <a:t>更強！</a:t>
            </a:r>
            <a:r>
              <a:rPr lang="zh-TW" altLang="en-US" sz="3200" dirty="0" smtClean="0">
                <a:effectLst/>
              </a:rPr>
              <a:t>林</a:t>
            </a:r>
            <a:r>
              <a:rPr lang="en-US" altLang="zh-TW" sz="3200" dirty="0" smtClean="0">
                <a:effectLst/>
              </a:rPr>
              <a:t>OO</a:t>
            </a:r>
            <a:r>
              <a:rPr lang="zh-TW" altLang="en-US" sz="3200" dirty="0" smtClean="0">
                <a:effectLst/>
              </a:rPr>
              <a:t>憂心</a:t>
            </a:r>
            <a:r>
              <a:rPr lang="zh-TW" altLang="en-US" sz="3200" dirty="0">
                <a:effectLst/>
              </a:rPr>
              <a:t>「這次可能不是狼來了」  </a:t>
            </a:r>
            <a:r>
              <a:rPr lang="en-US" altLang="zh-TW" sz="3200" dirty="0">
                <a:solidFill>
                  <a:schemeClr val="bg1"/>
                </a:solidFill>
                <a:effectLst/>
              </a:rPr>
              <a:t>2021.11.29 </a:t>
            </a:r>
            <a:r>
              <a:rPr lang="zh-TW" altLang="en-US" sz="3200" dirty="0">
                <a:solidFill>
                  <a:schemeClr val="bg1"/>
                </a:solidFill>
                <a:effectLst/>
              </a:rPr>
              <a:t>遠見</a:t>
            </a:r>
            <a:endParaRPr lang="zh-TW" altLang="en-US" sz="2400" dirty="0">
              <a:solidFill>
                <a:schemeClr val="bg1"/>
              </a:solidFill>
            </a:endParaRPr>
          </a:p>
        </p:txBody>
      </p:sp>
      <p:sp>
        <p:nvSpPr>
          <p:cNvPr id="5" name="內容版面配置區 2"/>
          <p:cNvSpPr>
            <a:spLocks noGrp="1"/>
          </p:cNvSpPr>
          <p:nvPr>
            <p:ph idx="1"/>
          </p:nvPr>
        </p:nvSpPr>
        <p:spPr>
          <a:xfrm>
            <a:off x="439272" y="2465294"/>
            <a:ext cx="8525434" cy="4688541"/>
          </a:xfrm>
        </p:spPr>
        <p:txBody>
          <a:bodyPr/>
          <a:lstStyle/>
          <a:p>
            <a:r>
              <a:rPr lang="en-US" altLang="zh-TW" sz="2700" dirty="0">
                <a:solidFill>
                  <a:schemeClr val="bg1"/>
                </a:solidFill>
                <a:effectLst>
                  <a:outerShdw blurRad="38100" dist="38100" dir="2700000" algn="tl">
                    <a:srgbClr val="000000">
                      <a:alpha val="43137"/>
                    </a:srgbClr>
                  </a:outerShdw>
                </a:effectLst>
              </a:rPr>
              <a:t>COVID-19</a:t>
            </a:r>
            <a:r>
              <a:rPr lang="zh-TW" altLang="en-US" sz="2700" dirty="0">
                <a:solidFill>
                  <a:schemeClr val="bg1"/>
                </a:solidFill>
                <a:effectLst>
                  <a:outerShdw blurRad="38100" dist="38100" dir="2700000" algn="tl">
                    <a:srgbClr val="000000">
                      <a:alpha val="43137"/>
                    </a:srgbClr>
                  </a:outerShdw>
                </a:effectLst>
              </a:rPr>
              <a:t>新變異株「</a:t>
            </a:r>
            <a:r>
              <a:rPr lang="en-US" altLang="zh-TW" sz="2700" dirty="0">
                <a:solidFill>
                  <a:schemeClr val="bg1"/>
                </a:solidFill>
                <a:effectLst>
                  <a:outerShdw blurRad="38100" dist="38100" dir="2700000" algn="tl">
                    <a:srgbClr val="000000">
                      <a:alpha val="43137"/>
                    </a:srgbClr>
                  </a:outerShdw>
                </a:effectLst>
              </a:rPr>
              <a:t>Omicron</a:t>
            </a:r>
            <a:r>
              <a:rPr lang="zh-TW" altLang="en-US" sz="2700" dirty="0">
                <a:solidFill>
                  <a:schemeClr val="bg1"/>
                </a:solidFill>
                <a:effectLst>
                  <a:outerShdw blurRad="38100" dist="38100" dir="2700000" algn="tl">
                    <a:srgbClr val="000000">
                      <a:alpha val="43137"/>
                    </a:srgbClr>
                  </a:outerShdw>
                </a:effectLst>
              </a:rPr>
              <a:t>」（又稱「</a:t>
            </a:r>
            <a:r>
              <a:rPr lang="en-US" altLang="zh-TW" sz="2700" dirty="0">
                <a:solidFill>
                  <a:schemeClr val="bg1"/>
                </a:solidFill>
                <a:effectLst>
                  <a:outerShdw blurRad="38100" dist="38100" dir="2700000" algn="tl">
                    <a:srgbClr val="000000">
                      <a:alpha val="43137"/>
                    </a:srgbClr>
                  </a:outerShdw>
                </a:effectLst>
              </a:rPr>
              <a:t>B.1.1.529</a:t>
            </a:r>
            <a:r>
              <a:rPr lang="zh-TW" altLang="en-US" sz="2700" dirty="0">
                <a:solidFill>
                  <a:schemeClr val="bg1"/>
                </a:solidFill>
                <a:effectLst>
                  <a:outerShdw blurRad="38100" dist="38100" dir="2700000" algn="tl">
                    <a:srgbClr val="000000">
                      <a:alpha val="43137"/>
                    </a:srgbClr>
                  </a:outerShdw>
                </a:effectLst>
              </a:rPr>
              <a:t>」）已相繼在非洲、歐洲等地被發現，外界推估該變異株具有高傳播力，傳染力可能比</a:t>
            </a:r>
            <a:r>
              <a:rPr lang="en-US" altLang="zh-TW" sz="2700" dirty="0">
                <a:solidFill>
                  <a:schemeClr val="bg1"/>
                </a:solidFill>
                <a:effectLst>
                  <a:outerShdw blurRad="38100" dist="38100" dir="2700000" algn="tl">
                    <a:srgbClr val="000000">
                      <a:alpha val="43137"/>
                    </a:srgbClr>
                  </a:outerShdw>
                </a:effectLst>
              </a:rPr>
              <a:t>Delta</a:t>
            </a:r>
            <a:r>
              <a:rPr lang="zh-TW" altLang="en-US" sz="2700" dirty="0">
                <a:solidFill>
                  <a:schemeClr val="bg1"/>
                </a:solidFill>
                <a:effectLst>
                  <a:outerShdw blurRad="38100" dist="38100" dir="2700000" algn="tl">
                    <a:srgbClr val="000000">
                      <a:alpha val="43137"/>
                    </a:srgbClr>
                  </a:outerShdw>
                </a:effectLst>
              </a:rPr>
              <a:t>高且有免疫逃脫特質。對此</a:t>
            </a:r>
            <a:r>
              <a:rPr lang="zh-TW" altLang="en-US" sz="2700" dirty="0" smtClean="0">
                <a:solidFill>
                  <a:schemeClr val="bg1"/>
                </a:solidFill>
                <a:effectLst>
                  <a:outerShdw blurRad="38100" dist="38100" dir="2700000" algn="tl">
                    <a:srgbClr val="000000">
                      <a:alpha val="43137"/>
                    </a:srgbClr>
                  </a:outerShdw>
                </a:effectLst>
              </a:rPr>
              <a:t>，林</a:t>
            </a:r>
            <a:r>
              <a:rPr lang="en-US" altLang="zh-TW" sz="2700" dirty="0" smtClean="0">
                <a:solidFill>
                  <a:schemeClr val="bg1"/>
                </a:solidFill>
                <a:effectLst>
                  <a:outerShdw blurRad="38100" dist="38100" dir="2700000" algn="tl">
                    <a:srgbClr val="000000">
                      <a:alpha val="43137"/>
                    </a:srgbClr>
                  </a:outerShdw>
                </a:effectLst>
              </a:rPr>
              <a:t>OO</a:t>
            </a:r>
            <a:r>
              <a:rPr lang="zh-TW" altLang="en-US" sz="2700" dirty="0" smtClean="0">
                <a:solidFill>
                  <a:schemeClr val="bg1"/>
                </a:solidFill>
                <a:effectLst>
                  <a:outerShdw blurRad="38100" dist="38100" dir="2700000" algn="tl">
                    <a:srgbClr val="000000">
                      <a:alpha val="43137"/>
                    </a:srgbClr>
                  </a:outerShdw>
                </a:effectLst>
              </a:rPr>
              <a:t>也</a:t>
            </a:r>
            <a:r>
              <a:rPr lang="zh-TW" altLang="en-US" sz="2700" dirty="0">
                <a:solidFill>
                  <a:schemeClr val="bg1"/>
                </a:solidFill>
                <a:effectLst>
                  <a:outerShdw blurRad="38100" dist="38100" dir="2700000" algn="tl">
                    <a:srgbClr val="000000">
                      <a:alpha val="43137"/>
                    </a:srgbClr>
                  </a:outerShdw>
                </a:effectLst>
              </a:rPr>
              <a:t>憂心表示「</a:t>
            </a:r>
            <a:r>
              <a:rPr lang="zh-TW" altLang="en-US" sz="2700" b="1" dirty="0">
                <a:effectLst>
                  <a:outerShdw blurRad="38100" dist="38100" dir="2700000" algn="tl">
                    <a:srgbClr val="000000">
                      <a:alpha val="43137"/>
                    </a:srgbClr>
                  </a:outerShdw>
                </a:effectLst>
              </a:rPr>
              <a:t>這次可能不是狼來了</a:t>
            </a:r>
            <a:r>
              <a:rPr lang="zh-TW" altLang="en-US" sz="2700" dirty="0">
                <a:solidFill>
                  <a:schemeClr val="bg1"/>
                </a:solidFill>
                <a:effectLst>
                  <a:outerShdw blurRad="38100" dist="38100" dir="2700000" algn="tl">
                    <a:srgbClr val="000000">
                      <a:alpha val="43137"/>
                    </a:srgbClr>
                  </a:outerShdw>
                </a:effectLst>
              </a:rPr>
              <a:t>」。</a:t>
            </a:r>
            <a:endParaRPr lang="en-US" altLang="zh-TW" sz="2700" dirty="0">
              <a:solidFill>
                <a:schemeClr val="bg1"/>
              </a:solidFill>
              <a:effectLst>
                <a:outerShdw blurRad="38100" dist="38100" dir="2700000" algn="tl">
                  <a:srgbClr val="000000">
                    <a:alpha val="43137"/>
                  </a:srgbClr>
                </a:outerShdw>
              </a:effectLst>
            </a:endParaRPr>
          </a:p>
          <a:p>
            <a:r>
              <a:rPr lang="zh-TW" altLang="en-US" sz="2700" dirty="0">
                <a:solidFill>
                  <a:schemeClr val="bg1"/>
                </a:solidFill>
                <a:effectLst>
                  <a:outerShdw blurRad="38100" dist="38100" dir="2700000" algn="tl">
                    <a:srgbClr val="000000">
                      <a:alpha val="43137"/>
                    </a:srgbClr>
                  </a:outerShdw>
                </a:effectLst>
              </a:rPr>
              <a:t>英國有專家指出，這可能是</a:t>
            </a:r>
            <a:r>
              <a:rPr lang="zh-TW" altLang="en-US" sz="2700" b="1" dirty="0">
                <a:effectLst>
                  <a:outerShdw blurRad="38100" dist="38100" dir="2700000" algn="tl">
                    <a:srgbClr val="000000">
                      <a:alpha val="43137"/>
                    </a:srgbClr>
                  </a:outerShdw>
                </a:effectLst>
              </a:rPr>
              <a:t>我們見過最糟的變異株</a:t>
            </a:r>
            <a:r>
              <a:rPr lang="zh-TW" altLang="en-US" sz="2700" dirty="0">
                <a:solidFill>
                  <a:schemeClr val="bg1"/>
                </a:solidFill>
                <a:effectLst>
                  <a:outerShdw blurRad="38100" dist="38100" dir="2700000" algn="tl">
                    <a:srgbClr val="000000">
                      <a:alpha val="43137"/>
                    </a:srgbClr>
                  </a:outerShdw>
                </a:effectLst>
              </a:rPr>
              <a:t>。</a:t>
            </a:r>
            <a:endParaRPr lang="en-US" altLang="zh-TW" sz="2700" dirty="0">
              <a:solidFill>
                <a:schemeClr val="bg1"/>
              </a:solidFill>
              <a:effectLst>
                <a:outerShdw blurRad="38100" dist="38100" dir="2700000" algn="tl">
                  <a:srgbClr val="000000">
                    <a:alpha val="43137"/>
                  </a:srgbClr>
                </a:outerShdw>
              </a:effectLst>
            </a:endParaRPr>
          </a:p>
          <a:p>
            <a:r>
              <a:rPr lang="zh-TW" altLang="en-US" sz="2700" dirty="0">
                <a:solidFill>
                  <a:schemeClr val="bg1"/>
                </a:solidFill>
                <a:effectLst>
                  <a:outerShdw blurRad="38100" dist="38100" dir="2700000" algn="tl">
                    <a:srgbClr val="000000">
                      <a:alpha val="43137"/>
                    </a:srgbClr>
                  </a:outerShdw>
                </a:effectLst>
              </a:rPr>
              <a:t>「從目前的資料來看，這株</a:t>
            </a:r>
            <a:r>
              <a:rPr lang="en-US" altLang="zh-TW" sz="2700" dirty="0">
                <a:solidFill>
                  <a:schemeClr val="bg1"/>
                </a:solidFill>
                <a:effectLst>
                  <a:outerShdw blurRad="38100" dist="38100" dir="2700000" algn="tl">
                    <a:srgbClr val="000000">
                      <a:alpha val="43137"/>
                    </a:srgbClr>
                  </a:outerShdw>
                </a:effectLst>
              </a:rPr>
              <a:t>B.1.1.529</a:t>
            </a:r>
            <a:r>
              <a:rPr lang="zh-TW" altLang="en-US" sz="2700" dirty="0">
                <a:solidFill>
                  <a:schemeClr val="bg1"/>
                </a:solidFill>
                <a:effectLst>
                  <a:outerShdw blurRad="38100" dist="38100" dir="2700000" algn="tl">
                    <a:srgbClr val="000000">
                      <a:alpha val="43137"/>
                    </a:srgbClr>
                  </a:outerShdw>
                </a:effectLst>
              </a:rPr>
              <a:t>也許比</a:t>
            </a:r>
            <a:r>
              <a:rPr lang="en-US" altLang="zh-TW" sz="2700" dirty="0">
                <a:solidFill>
                  <a:schemeClr val="bg1"/>
                </a:solidFill>
                <a:effectLst>
                  <a:outerShdw blurRad="38100" dist="38100" dir="2700000" algn="tl">
                    <a:srgbClr val="000000">
                      <a:alpha val="43137"/>
                    </a:srgbClr>
                  </a:outerShdw>
                </a:effectLst>
              </a:rPr>
              <a:t>Delta plus</a:t>
            </a:r>
            <a:r>
              <a:rPr lang="zh-TW" altLang="en-US" sz="2700" dirty="0">
                <a:solidFill>
                  <a:schemeClr val="bg1"/>
                </a:solidFill>
                <a:effectLst>
                  <a:outerShdw blurRad="38100" dist="38100" dir="2700000" algn="tl">
                    <a:srgbClr val="000000">
                      <a:alpha val="43137"/>
                    </a:srgbClr>
                  </a:outerShdw>
                </a:effectLst>
              </a:rPr>
              <a:t>更值得擔心一些，因為初步資料看來它可能在南非部分地區很快的成為主流病毒株了。」</a:t>
            </a: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346" y="302838"/>
            <a:ext cx="2714625" cy="1895475"/>
          </a:xfrm>
          <a:prstGeom prst="rect">
            <a:avLst/>
          </a:prstGeom>
        </p:spPr>
      </p:pic>
    </p:spTree>
    <p:extLst>
      <p:ext uri="{BB962C8B-B14F-4D97-AF65-F5344CB8AC3E}">
        <p14:creationId xmlns:p14="http://schemas.microsoft.com/office/powerpoint/2010/main" val="3839779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0401" y="276293"/>
            <a:ext cx="4397904" cy="2026240"/>
          </a:xfrm>
        </p:spPr>
        <p:txBody>
          <a:bodyPr/>
          <a:lstStyle/>
          <a:p>
            <a:r>
              <a:rPr lang="zh-TW" altLang="en-US" sz="3200" dirty="0">
                <a:effectLst/>
              </a:rPr>
              <a:t>「大家對</a:t>
            </a:r>
            <a:r>
              <a:rPr lang="en-US" altLang="zh-TW" sz="3200" dirty="0">
                <a:effectLst/>
              </a:rPr>
              <a:t>Delta</a:t>
            </a:r>
            <a:r>
              <a:rPr lang="zh-TW" altLang="en-US" sz="3200" dirty="0">
                <a:effectLst/>
              </a:rPr>
              <a:t>過分恐慌」 專家：台灣人有這法寶守得</a:t>
            </a:r>
            <a:r>
              <a:rPr lang="zh-TW" altLang="en-US" sz="3200" dirty="0" smtClean="0">
                <a:effectLst/>
              </a:rPr>
              <a:t>住  </a:t>
            </a:r>
            <a:r>
              <a:rPr lang="en-US" altLang="zh-TW" sz="3200" dirty="0" smtClean="0">
                <a:effectLst/>
              </a:rPr>
              <a:t/>
            </a:r>
            <a:br>
              <a:rPr lang="en-US" altLang="zh-TW" sz="3200" dirty="0" smtClean="0">
                <a:effectLst/>
              </a:rPr>
            </a:br>
            <a:r>
              <a:rPr lang="en-US" altLang="zh-TW" sz="2800" dirty="0" smtClean="0">
                <a:solidFill>
                  <a:schemeClr val="bg1"/>
                </a:solidFill>
                <a:effectLst/>
              </a:rPr>
              <a:t>2021.9.8 </a:t>
            </a:r>
            <a:r>
              <a:rPr lang="zh-TW" altLang="en-US" sz="2800" dirty="0" smtClean="0">
                <a:solidFill>
                  <a:schemeClr val="bg1"/>
                </a:solidFill>
                <a:effectLst/>
              </a:rPr>
              <a:t>聯合報</a:t>
            </a:r>
            <a:endParaRPr lang="zh-TW" altLang="en-US" sz="2000" dirty="0">
              <a:solidFill>
                <a:schemeClr val="bg1"/>
              </a:solidFill>
            </a:endParaRPr>
          </a:p>
        </p:txBody>
      </p:sp>
      <p:sp>
        <p:nvSpPr>
          <p:cNvPr id="5" name="內容版面配置區 2"/>
          <p:cNvSpPr>
            <a:spLocks noGrp="1"/>
          </p:cNvSpPr>
          <p:nvPr>
            <p:ph idx="1"/>
          </p:nvPr>
        </p:nvSpPr>
        <p:spPr>
          <a:xfrm>
            <a:off x="439272" y="2465294"/>
            <a:ext cx="8525434" cy="4688541"/>
          </a:xfrm>
        </p:spPr>
        <p:txBody>
          <a:bodyPr/>
          <a:lstStyle/>
          <a:p>
            <a:r>
              <a:rPr lang="zh-TW" altLang="en-US" sz="2700" dirty="0">
                <a:solidFill>
                  <a:schemeClr val="bg1"/>
                </a:solidFill>
                <a:effectLst>
                  <a:outerShdw blurRad="38100" dist="38100" dir="2700000" algn="tl">
                    <a:srgbClr val="000000">
                      <a:alpha val="43137"/>
                    </a:srgbClr>
                  </a:outerShdw>
                </a:effectLst>
              </a:rPr>
              <a:t>新冠肺炎變種病毒</a:t>
            </a:r>
            <a:r>
              <a:rPr lang="en-US" altLang="zh-TW" sz="2700" dirty="0">
                <a:solidFill>
                  <a:schemeClr val="bg1"/>
                </a:solidFill>
                <a:effectLst>
                  <a:outerShdw blurRad="38100" dist="38100" dir="2700000" algn="tl">
                    <a:srgbClr val="000000">
                      <a:alpha val="43137"/>
                    </a:srgbClr>
                  </a:outerShdw>
                </a:effectLst>
              </a:rPr>
              <a:t>Delta</a:t>
            </a:r>
            <a:r>
              <a:rPr lang="zh-TW" altLang="en-US" sz="2700" dirty="0">
                <a:solidFill>
                  <a:schemeClr val="bg1"/>
                </a:solidFill>
                <a:effectLst>
                  <a:outerShdw blurRad="38100" dist="38100" dir="2700000" algn="tl">
                    <a:srgbClr val="000000">
                      <a:alpha val="43137"/>
                    </a:srgbClr>
                  </a:outerShdw>
                </a:effectLst>
              </a:rPr>
              <a:t>入侵台灣，引發一片恐慌，北部社區已有再度淪陷的趨勢，但台大小兒感染科醫師李秉穎表示，「</a:t>
            </a:r>
            <a:r>
              <a:rPr lang="zh-TW" altLang="en-US" sz="2700" b="1" dirty="0">
                <a:effectLst>
                  <a:outerShdw blurRad="38100" dist="38100" dir="2700000" algn="tl">
                    <a:srgbClr val="000000">
                      <a:alpha val="43137"/>
                    </a:srgbClr>
                  </a:outerShdw>
                </a:effectLst>
              </a:rPr>
              <a:t>大家好像有點過分恐慌了</a:t>
            </a:r>
            <a:r>
              <a:rPr lang="zh-TW" altLang="en-US" sz="2700" dirty="0">
                <a:solidFill>
                  <a:schemeClr val="bg1"/>
                </a:solidFill>
                <a:effectLst>
                  <a:outerShdw blurRad="38100" dist="38100" dir="2700000" algn="tl">
                    <a:srgbClr val="000000">
                      <a:alpha val="43137"/>
                    </a:srgbClr>
                  </a:outerShdw>
                </a:effectLst>
              </a:rPr>
              <a:t>」，</a:t>
            </a:r>
            <a:r>
              <a:rPr lang="en-US" altLang="zh-TW" sz="2700" dirty="0">
                <a:solidFill>
                  <a:schemeClr val="bg1"/>
                </a:solidFill>
                <a:effectLst>
                  <a:outerShdw blurRad="38100" dist="38100" dir="2700000" algn="tl">
                    <a:srgbClr val="000000">
                      <a:alpha val="43137"/>
                    </a:srgbClr>
                  </a:outerShdw>
                </a:effectLst>
              </a:rPr>
              <a:t>Delta</a:t>
            </a:r>
            <a:r>
              <a:rPr lang="zh-TW" altLang="en-US" sz="2700" dirty="0">
                <a:solidFill>
                  <a:schemeClr val="bg1"/>
                </a:solidFill>
                <a:effectLst>
                  <a:outerShdw blurRad="38100" dist="38100" dir="2700000" algn="tl">
                    <a:srgbClr val="000000">
                      <a:alpha val="43137"/>
                    </a:srgbClr>
                  </a:outerShdw>
                </a:effectLst>
              </a:rPr>
              <a:t>並非不能防範，國外因為</a:t>
            </a:r>
            <a:r>
              <a:rPr lang="en-US" altLang="zh-TW" sz="2700" dirty="0">
                <a:solidFill>
                  <a:schemeClr val="bg1"/>
                </a:solidFill>
                <a:effectLst>
                  <a:outerShdw blurRad="38100" dist="38100" dir="2700000" algn="tl">
                    <a:srgbClr val="000000">
                      <a:alpha val="43137"/>
                    </a:srgbClr>
                  </a:outerShdw>
                </a:effectLst>
              </a:rPr>
              <a:t>Delta</a:t>
            </a:r>
            <a:r>
              <a:rPr lang="zh-TW" altLang="en-US" sz="2700" dirty="0">
                <a:solidFill>
                  <a:schemeClr val="bg1"/>
                </a:solidFill>
                <a:effectLst>
                  <a:outerShdw blurRad="38100" dist="38100" dir="2700000" algn="tl">
                    <a:srgbClr val="000000">
                      <a:alpha val="43137"/>
                    </a:srgbClr>
                  </a:outerShdw>
                </a:effectLst>
              </a:rPr>
              <a:t>疫情再創新高，一方面可能是疫苗的效力不夠，但國外在打完疫苗後就不戴口罩，是</a:t>
            </a:r>
            <a:r>
              <a:rPr lang="en-US" altLang="zh-TW" sz="2700" dirty="0">
                <a:solidFill>
                  <a:schemeClr val="bg1"/>
                </a:solidFill>
                <a:effectLst>
                  <a:outerShdw blurRad="38100" dist="38100" dir="2700000" algn="tl">
                    <a:srgbClr val="000000">
                      <a:alpha val="43137"/>
                    </a:srgbClr>
                  </a:outerShdw>
                </a:effectLst>
              </a:rPr>
              <a:t>Delta</a:t>
            </a:r>
            <a:r>
              <a:rPr lang="zh-TW" altLang="en-US" sz="2700" dirty="0">
                <a:solidFill>
                  <a:schemeClr val="bg1"/>
                </a:solidFill>
                <a:effectLst>
                  <a:outerShdw blurRad="38100" dist="38100" dir="2700000" algn="tl">
                    <a:srgbClr val="000000">
                      <a:alpha val="43137"/>
                    </a:srgbClr>
                  </a:outerShdw>
                </a:effectLst>
              </a:rPr>
              <a:t>猖獗的主因，台灣不一樣，大家配合度高，打完疫苗後仍戴口罩、保持社交距離，「口罩就是台灣的另一種疫苗」，大家不必擔心守不住。</a:t>
            </a: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1989" y="155938"/>
            <a:ext cx="3981450" cy="2266950"/>
          </a:xfrm>
          <a:prstGeom prst="rect">
            <a:avLst/>
          </a:prstGeom>
        </p:spPr>
      </p:pic>
    </p:spTree>
    <p:extLst>
      <p:ext uri="{BB962C8B-B14F-4D97-AF65-F5344CB8AC3E}">
        <p14:creationId xmlns:p14="http://schemas.microsoft.com/office/powerpoint/2010/main" val="1476366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603504" y="228600"/>
            <a:ext cx="8159496" cy="365760"/>
          </a:xfrm>
        </p:spPr>
        <p:txBody>
          <a:bodyPr/>
          <a:lstStyle/>
          <a:p>
            <a:r>
              <a:rPr lang="zh-TW" altLang="en-US" sz="3200" dirty="0"/>
              <a:t>免疫系統：</a:t>
            </a:r>
            <a:r>
              <a:rPr lang="en-US" altLang="zh-TW" sz="3200" dirty="0"/>
              <a:t>B</a:t>
            </a:r>
            <a:r>
              <a:rPr lang="zh-TW" altLang="en-US" sz="3200" dirty="0"/>
              <a:t>細胞與</a:t>
            </a:r>
            <a:r>
              <a:rPr lang="en-US" altLang="zh-TW" sz="3200" dirty="0"/>
              <a:t>T</a:t>
            </a:r>
            <a:r>
              <a:rPr lang="zh-TW" altLang="en-US" sz="3200" dirty="0"/>
              <a:t>細胞</a:t>
            </a:r>
          </a:p>
        </p:txBody>
      </p:sp>
      <p:sp>
        <p:nvSpPr>
          <p:cNvPr id="222211" name="Rectangle 3"/>
          <p:cNvSpPr>
            <a:spLocks noGrp="1" noChangeArrowheads="1"/>
          </p:cNvSpPr>
          <p:nvPr>
            <p:ph type="body" idx="1"/>
          </p:nvPr>
        </p:nvSpPr>
        <p:spPr>
          <a:xfrm>
            <a:off x="323528" y="836712"/>
            <a:ext cx="8439472" cy="1514388"/>
          </a:xfrm>
        </p:spPr>
        <p:txBody>
          <a:bodyPr/>
          <a:lstStyle/>
          <a:p>
            <a:pPr>
              <a:spcBef>
                <a:spcPct val="5000"/>
              </a:spcBef>
            </a:pPr>
            <a:r>
              <a:rPr lang="zh-TW" altLang="en-US" sz="3200" dirty="0">
                <a:solidFill>
                  <a:schemeClr val="bg1"/>
                </a:solidFill>
              </a:rPr>
              <a:t>新冠病毒的變異</a:t>
            </a:r>
            <a:r>
              <a:rPr lang="zh-TW" altLang="en-US" sz="3200" dirty="0" smtClean="0">
                <a:solidFill>
                  <a:schemeClr val="bg1"/>
                </a:solidFill>
              </a:rPr>
              <a:t>：</a:t>
            </a:r>
            <a:r>
              <a:rPr lang="en-US" altLang="zh-TW" sz="3200" dirty="0" smtClean="0">
                <a:solidFill>
                  <a:schemeClr val="bg1"/>
                </a:solidFill>
              </a:rPr>
              <a:t>S</a:t>
            </a:r>
            <a:r>
              <a:rPr lang="zh-TW" altLang="en-US" sz="3200" dirty="0" smtClean="0">
                <a:solidFill>
                  <a:schemeClr val="bg1"/>
                </a:solidFill>
              </a:rPr>
              <a:t>抗原的</a:t>
            </a:r>
            <a:r>
              <a:rPr lang="zh-TW" altLang="en-US" sz="3200" b="1" dirty="0" smtClean="0"/>
              <a:t>外表型態改變</a:t>
            </a:r>
            <a:r>
              <a:rPr lang="zh-TW" altLang="en-US" sz="3200" dirty="0" smtClean="0">
                <a:solidFill>
                  <a:schemeClr val="bg1"/>
                </a:solidFill>
              </a:rPr>
              <a:t>，</a:t>
            </a:r>
            <a:r>
              <a:rPr lang="zh-TW" altLang="en-US" sz="3200" dirty="0" smtClean="0">
                <a:solidFill>
                  <a:schemeClr val="bg1"/>
                </a:solidFill>
              </a:rPr>
              <a:t>不影響</a:t>
            </a:r>
            <a:r>
              <a:rPr lang="en-US" altLang="zh-TW" sz="3200" dirty="0" smtClean="0">
                <a:solidFill>
                  <a:schemeClr val="bg1"/>
                </a:solidFill>
              </a:rPr>
              <a:t>T</a:t>
            </a:r>
            <a:r>
              <a:rPr lang="zh-TW" altLang="en-US" sz="3200" dirty="0" smtClean="0">
                <a:solidFill>
                  <a:schemeClr val="bg1"/>
                </a:solidFill>
              </a:rPr>
              <a:t>細胞所辨識的</a:t>
            </a:r>
            <a:r>
              <a:rPr lang="zh-TW" altLang="en-US" sz="3200" b="1" dirty="0"/>
              <a:t>內在</a:t>
            </a:r>
            <a:r>
              <a:rPr lang="zh-TW" altLang="en-US" sz="3200" b="1" dirty="0" smtClean="0"/>
              <a:t>抗原胺基酸基</a:t>
            </a:r>
            <a:r>
              <a:rPr lang="zh-TW" altLang="en-US" sz="3200" b="1" dirty="0"/>
              <a:t>酸序列</a:t>
            </a:r>
            <a:endParaRPr lang="en-US" altLang="zh-TW" sz="3200" b="1" dirty="0"/>
          </a:p>
          <a:p>
            <a:pPr lvl="1">
              <a:spcBef>
                <a:spcPct val="5000"/>
              </a:spcBef>
            </a:pPr>
            <a:endParaRPr lang="en-US" altLang="zh-TW" sz="3200" dirty="0"/>
          </a:p>
          <a:p>
            <a:pPr lvl="1">
              <a:spcBef>
                <a:spcPct val="5000"/>
              </a:spcBef>
            </a:pPr>
            <a:endParaRPr lang="en-US" altLang="zh-TW" sz="3200"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278" y="2546256"/>
            <a:ext cx="6743700" cy="3771900"/>
          </a:xfrm>
          <a:prstGeom prst="rect">
            <a:avLst/>
          </a:prstGeom>
        </p:spPr>
      </p:pic>
      <p:sp>
        <p:nvSpPr>
          <p:cNvPr id="13" name="矩形 12"/>
          <p:cNvSpPr/>
          <p:nvPr/>
        </p:nvSpPr>
        <p:spPr>
          <a:xfrm>
            <a:off x="886241" y="6513312"/>
            <a:ext cx="5666959" cy="28193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ts val="0"/>
              </a:spcAft>
              <a:buClrTx/>
              <a:buSzTx/>
              <a:buFontTx/>
              <a:buNone/>
              <a:tabLst/>
              <a:defRPr/>
            </a:pPr>
            <a:r>
              <a:rPr kumimoji="0" lang="en-US" altLang="zh-TW" sz="1200" b="0" i="0" u="none" strike="noStrike" kern="100" cap="none" spc="0" normalizeH="0" baseline="0" noProof="0" dirty="0">
                <a:ln>
                  <a:noFill/>
                </a:ln>
                <a:solidFill>
                  <a:srgbClr val="00FF00"/>
                </a:solidFill>
                <a:effectLst>
                  <a:outerShdw blurRad="38100" dist="38100" dir="2700000" algn="tl">
                    <a:srgbClr val="000000">
                      <a:alpha val="43137"/>
                    </a:srgbClr>
                  </a:outerShdw>
                </a:effectLst>
                <a:uLnTx/>
                <a:uFillTx/>
                <a:latin typeface="Times New Roman" panose="02020603050405020304" pitchFamily="18" charset="0"/>
                <a:ea typeface="新細明體" panose="02020500000000000000" pitchFamily="18" charset="-120"/>
                <a:cs typeface="Times New Roman" panose="02020603050405020304" pitchFamily="18" charset="0"/>
              </a:rPr>
              <a:t>Image source: https://commons.wikimedia.org/w/index.php?curid=99473789</a:t>
            </a:r>
            <a:endParaRPr kumimoji="0" lang="zh-TW" altLang="zh-TW" sz="1200" b="0" i="0" u="none" strike="noStrike" kern="100" cap="none" spc="0" normalizeH="0" baseline="0" noProof="0" dirty="0">
              <a:ln>
                <a:noFill/>
              </a:ln>
              <a:solidFill>
                <a:srgbClr val="00FF00"/>
              </a:solidFill>
              <a:effectLst>
                <a:outerShdw blurRad="38100" dist="38100" dir="2700000" algn="tl">
                  <a:srgbClr val="000000">
                    <a:alpha val="43137"/>
                  </a:srgbClr>
                </a:outerShdw>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3245165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3380" y="175709"/>
            <a:ext cx="8129016" cy="1086163"/>
          </a:xfrm>
        </p:spPr>
        <p:txBody>
          <a:bodyPr/>
          <a:lstStyle/>
          <a:p>
            <a:r>
              <a:rPr lang="zh-TW" altLang="en-US" sz="3600" dirty="0" smtClean="0">
                <a:effectLst/>
              </a:rPr>
              <a:t>全球新冠疫情狀況</a:t>
            </a:r>
            <a:r>
              <a:rPr lang="en-US" altLang="zh-TW" sz="3600" dirty="0" smtClean="0">
                <a:effectLst/>
              </a:rPr>
              <a:t/>
            </a:r>
            <a:br>
              <a:rPr lang="en-US" altLang="zh-TW" sz="3600" dirty="0" smtClean="0">
                <a:effectLst/>
              </a:rPr>
            </a:br>
            <a:r>
              <a:rPr lang="zh-TW" altLang="en-US" sz="3200" dirty="0" smtClean="0">
                <a:solidFill>
                  <a:schemeClr val="bg1"/>
                </a:solidFill>
                <a:effectLst/>
              </a:rPr>
              <a:t>直至</a:t>
            </a:r>
            <a:r>
              <a:rPr lang="en-US" altLang="zh-TW" sz="3200" dirty="0" smtClean="0">
                <a:solidFill>
                  <a:schemeClr val="bg1"/>
                </a:solidFill>
                <a:effectLst/>
              </a:rPr>
              <a:t>2022.9.13</a:t>
            </a:r>
            <a:r>
              <a:rPr lang="zh-TW" altLang="en-US" sz="3200" dirty="0" smtClean="0">
                <a:solidFill>
                  <a:schemeClr val="bg1"/>
                </a:solidFill>
                <a:effectLst/>
              </a:rPr>
              <a:t>，台灣疾病管制署</a:t>
            </a:r>
            <a:endParaRPr lang="zh-TW" altLang="en-US" sz="2800" dirty="0">
              <a:solidFill>
                <a:schemeClr val="bg1"/>
              </a:solidFill>
              <a:effectLst/>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380" y="1579626"/>
            <a:ext cx="8020050" cy="4686300"/>
          </a:xfrm>
          <a:prstGeom prst="rect">
            <a:avLst/>
          </a:prstGeom>
        </p:spPr>
      </p:pic>
      <p:sp>
        <p:nvSpPr>
          <p:cNvPr id="3" name="文字方塊 2"/>
          <p:cNvSpPr txBox="1"/>
          <p:nvPr/>
        </p:nvSpPr>
        <p:spPr>
          <a:xfrm>
            <a:off x="5148064" y="2636912"/>
            <a:ext cx="1107996" cy="461665"/>
          </a:xfrm>
          <a:prstGeom prst="rect">
            <a:avLst/>
          </a:prstGeom>
          <a:noFill/>
        </p:spPr>
        <p:txBody>
          <a:bodyPr wrap="none" rtlCol="0">
            <a:spAutoFit/>
          </a:bodyPr>
          <a:lstStyle/>
          <a:p>
            <a:r>
              <a:rPr lang="zh-TW" altLang="en-US" dirty="0" smtClean="0">
                <a:latin typeface="標楷體" panose="03000509000000000000" pitchFamily="65" charset="-120"/>
                <a:ea typeface="標楷體" panose="03000509000000000000" pitchFamily="65" charset="-120"/>
              </a:rPr>
              <a:t>確診數</a:t>
            </a:r>
            <a:endParaRPr lang="zh-TW" altLang="en-US" dirty="0">
              <a:latin typeface="標楷體" panose="03000509000000000000" pitchFamily="65" charset="-120"/>
              <a:ea typeface="標楷體" panose="03000509000000000000" pitchFamily="65" charset="-120"/>
            </a:endParaRPr>
          </a:p>
        </p:txBody>
      </p:sp>
      <p:sp>
        <p:nvSpPr>
          <p:cNvPr id="6" name="文字方塊 5"/>
          <p:cNvSpPr txBox="1"/>
          <p:nvPr/>
        </p:nvSpPr>
        <p:spPr>
          <a:xfrm>
            <a:off x="7514874" y="5013176"/>
            <a:ext cx="1107996" cy="461665"/>
          </a:xfrm>
          <a:prstGeom prst="rect">
            <a:avLst/>
          </a:prstGeom>
          <a:noFill/>
        </p:spPr>
        <p:txBody>
          <a:bodyPr wrap="none" rtlCol="0">
            <a:spAutoFit/>
          </a:bodyPr>
          <a:lstStyle/>
          <a:p>
            <a:r>
              <a:rPr lang="zh-TW" altLang="en-US" dirty="0" smtClean="0">
                <a:solidFill>
                  <a:srgbClr val="C00000"/>
                </a:solidFill>
                <a:latin typeface="標楷體" panose="03000509000000000000" pitchFamily="65" charset="-120"/>
                <a:ea typeface="標楷體" panose="03000509000000000000" pitchFamily="65" charset="-120"/>
              </a:rPr>
              <a:t>死亡數</a:t>
            </a:r>
            <a:endParaRPr lang="zh-TW" altLang="en-US" dirty="0">
              <a:solidFill>
                <a:srgbClr val="C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301425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430306" y="197925"/>
            <a:ext cx="8404459" cy="868875"/>
          </a:xfrm>
          <a:effectLst>
            <a:outerShdw dist="35921" dir="2700000" algn="ctr" rotWithShape="0">
              <a:srgbClr val="000000"/>
            </a:outerShdw>
          </a:effectLst>
        </p:spPr>
        <p:txBody>
          <a:bodyPr lIns="90488" tIns="44450" rIns="90488" bIns="44450"/>
          <a:lstStyle/>
          <a:p>
            <a:pPr>
              <a:defRPr/>
            </a:pPr>
            <a:r>
              <a:rPr lang="zh-TW" altLang="en-US" sz="3200" kern="0" dirty="0" smtClean="0"/>
              <a:t>人類冠狀病毒</a:t>
            </a:r>
            <a:r>
              <a:rPr lang="en-US" altLang="zh-TW" sz="3200" kern="0" dirty="0" smtClean="0"/>
              <a:t>229E</a:t>
            </a:r>
            <a:r>
              <a:rPr lang="en-US" altLang="zh-TW" sz="3200" kern="0" dirty="0"/>
              <a:t/>
            </a:r>
            <a:br>
              <a:rPr lang="en-US" altLang="zh-TW" sz="3200" kern="0" dirty="0"/>
            </a:br>
            <a:r>
              <a:rPr lang="en-US" altLang="zh-TW" sz="2800" kern="0" dirty="0">
                <a:solidFill>
                  <a:schemeClr val="bg1"/>
                </a:solidFill>
              </a:rPr>
              <a:t>2020, </a:t>
            </a:r>
            <a:r>
              <a:rPr lang="zh-TW" altLang="en-US" sz="2800" kern="0" dirty="0">
                <a:solidFill>
                  <a:schemeClr val="bg1"/>
                </a:solidFill>
              </a:rPr>
              <a:t>美國</a:t>
            </a:r>
            <a:endParaRPr lang="zh-TW" altLang="en-US" sz="2000" kern="0" dirty="0">
              <a:solidFill>
                <a:schemeClr val="bg1"/>
              </a:solidFill>
            </a:endParaRPr>
          </a:p>
        </p:txBody>
      </p:sp>
      <p:sp>
        <p:nvSpPr>
          <p:cNvPr id="7" name="矩形 6"/>
          <p:cNvSpPr/>
          <p:nvPr/>
        </p:nvSpPr>
        <p:spPr>
          <a:xfrm>
            <a:off x="794544" y="6488201"/>
            <a:ext cx="7786688" cy="307777"/>
          </a:xfrm>
          <a:prstGeom prst="rect">
            <a:avLst/>
          </a:prstGeom>
        </p:spPr>
        <p:txBody>
          <a:bodyPr wrap="square">
            <a:spAutoFit/>
          </a:bodyPr>
          <a:lstStyle/>
          <a:p>
            <a:pPr eaLnBrk="0" fontAlgn="base" hangingPunct="0">
              <a:spcBef>
                <a:spcPct val="0"/>
              </a:spcBef>
              <a:spcAft>
                <a:spcPct val="0"/>
              </a:spcAft>
              <a:defRPr/>
            </a:pPr>
            <a:r>
              <a:rPr lang="pt-BR" altLang="zh-TW" sz="1400" dirty="0">
                <a:solidFill>
                  <a:srgbClr val="7FFF00"/>
                </a:solidFill>
                <a:effectLst>
                  <a:outerShdw blurRad="38100" dist="38100" dir="2700000" algn="tl">
                    <a:srgbClr val="000000">
                      <a:alpha val="43137"/>
                    </a:srgbClr>
                  </a:outerShdw>
                </a:effectLst>
                <a:latin typeface="Times New Roman" pitchFamily="18" charset="0"/>
                <a:ea typeface="新細明體" charset="-120"/>
                <a:cs typeface="Times New Roman" pitchFamily="18" charset="0"/>
              </a:rPr>
              <a:t>Eguia R. bioRxiv 2020;doi: https://doi.org/10.1101/2020.12.17.423313.</a:t>
            </a:r>
            <a:endParaRPr lang="zh-TW" altLang="en-US" sz="1400" dirty="0">
              <a:solidFill>
                <a:srgbClr val="7FFF00"/>
              </a:solidFill>
              <a:effectLst>
                <a:outerShdw blurRad="38100" dist="38100" dir="2700000" algn="tl">
                  <a:srgbClr val="000000">
                    <a:alpha val="43137"/>
                  </a:srgbClr>
                </a:outerShdw>
              </a:effectLst>
              <a:latin typeface="Times New Roman" pitchFamily="18" charset="0"/>
              <a:ea typeface="新細明體" charset="-120"/>
              <a:cs typeface="Times New Roman" pitchFamily="18" charset="0"/>
            </a:endParaRPr>
          </a:p>
        </p:txBody>
      </p:sp>
      <p:sp>
        <p:nvSpPr>
          <p:cNvPr id="9" name="內容版面配置區 2"/>
          <p:cNvSpPr txBox="1">
            <a:spLocks/>
          </p:cNvSpPr>
          <p:nvPr/>
        </p:nvSpPr>
        <p:spPr>
          <a:xfrm>
            <a:off x="537883" y="1183341"/>
            <a:ext cx="8296882" cy="896471"/>
          </a:xfrm>
          <a:prstGeom prst="rect">
            <a:avLst/>
          </a:prstGeom>
        </p:spPr>
        <p:txBody>
          <a:bodyPr/>
          <a:lstStyle>
            <a:lvl1pPr marL="342900" indent="-342900" algn="l" rtl="0" eaLnBrk="0" fontAlgn="base" hangingPunct="0">
              <a:spcBef>
                <a:spcPct val="20000"/>
              </a:spcBef>
              <a:spcAft>
                <a:spcPct val="0"/>
              </a:spcAft>
              <a:buClr>
                <a:srgbClr val="FF3300"/>
              </a:buClr>
              <a:buSzPct val="70000"/>
              <a:buFont typeface="Monotype Sorts" charset="2"/>
              <a:buChar char="l"/>
              <a:defRPr sz="2400" kern="1200">
                <a:solidFill>
                  <a:srgbClr val="FFFF00"/>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66FF33"/>
              </a:buClr>
              <a:buSzPct val="70000"/>
              <a:buFont typeface="Monotype Sorts" charset="2"/>
              <a:buChar char="m"/>
              <a:defRPr sz="2400" kern="1200">
                <a:solidFill>
                  <a:schemeClr val="bg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rgbClr val="FFFF00"/>
              </a:buClr>
              <a:buSzPct val="70000"/>
              <a:buFont typeface="Wingdings" panose="05000000000000000000" pitchFamily="2" charset="2"/>
              <a:buChar char="q"/>
              <a:defRPr sz="2400" kern="1200">
                <a:solidFill>
                  <a:schemeClr val="bg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rgbClr val="66FF33"/>
              </a:buClr>
              <a:buSzPct val="70000"/>
              <a:buFont typeface="Wingdings" panose="05000000000000000000" pitchFamily="2" charset="2"/>
              <a:buChar char="v"/>
              <a:defRPr sz="2400" kern="1200">
                <a:solidFill>
                  <a:schemeClr val="bg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har char="»"/>
              <a:defRPr sz="2400" kern="1200">
                <a:solidFill>
                  <a:schemeClr val="bg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800" b="0" dirty="0">
                <a:solidFill>
                  <a:schemeClr val="bg1"/>
                </a:solidFill>
                <a:effectLst>
                  <a:outerShdw blurRad="38100" dist="38100" dir="2700000" algn="tl">
                    <a:srgbClr val="000000">
                      <a:alpha val="43137"/>
                    </a:srgbClr>
                  </a:outerShdw>
                </a:effectLst>
              </a:rPr>
              <a:t>血清對冠狀病毒的中和能力，</a:t>
            </a:r>
            <a:r>
              <a:rPr lang="zh-TW" altLang="en-US" sz="2800" dirty="0">
                <a:effectLst>
                  <a:outerShdw blurRad="38100" dist="38100" dir="2700000" algn="tl">
                    <a:srgbClr val="000000">
                      <a:alpha val="43137"/>
                    </a:srgbClr>
                  </a:outerShdw>
                </a:effectLst>
              </a:rPr>
              <a:t>隨著病毒突變逐年下降</a:t>
            </a:r>
            <a:r>
              <a:rPr lang="zh-TW" altLang="en-US" sz="2800" b="0" dirty="0">
                <a:solidFill>
                  <a:schemeClr val="bg1"/>
                </a:solidFill>
                <a:effectLst>
                  <a:outerShdw blurRad="38100" dist="38100" dir="2700000" algn="tl">
                    <a:srgbClr val="000000">
                      <a:alpha val="43137"/>
                    </a:srgbClr>
                  </a:outerShdw>
                </a:effectLst>
              </a:rPr>
              <a:t>，主要原因是</a:t>
            </a:r>
            <a:r>
              <a:rPr lang="en-US" altLang="zh-TW" sz="2800" dirty="0">
                <a:effectLst>
                  <a:outerShdw blurRad="38100" dist="38100" dir="2700000" algn="tl">
                    <a:srgbClr val="000000">
                      <a:alpha val="43137"/>
                    </a:srgbClr>
                  </a:outerShdw>
                </a:effectLst>
              </a:rPr>
              <a:t>S</a:t>
            </a:r>
            <a:r>
              <a:rPr lang="zh-TW" altLang="en-US" sz="2800" dirty="0">
                <a:effectLst>
                  <a:outerShdw blurRad="38100" dist="38100" dir="2700000" algn="tl">
                    <a:srgbClr val="000000">
                      <a:alpha val="43137"/>
                    </a:srgbClr>
                  </a:outerShdw>
                </a:effectLst>
              </a:rPr>
              <a:t>蛋白的突變</a:t>
            </a:r>
            <a:endParaRPr lang="en-US" altLang="zh-TW" sz="2800" dirty="0">
              <a:effectLst>
                <a:outerShdw blurRad="38100" dist="38100" dir="2700000" algn="tl">
                  <a:srgbClr val="000000">
                    <a:alpha val="43137"/>
                  </a:srgbClr>
                </a:outerShdw>
              </a:effectLst>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460" y="2278151"/>
            <a:ext cx="8058150" cy="4210050"/>
          </a:xfrm>
          <a:prstGeom prst="rect">
            <a:avLst/>
          </a:prstGeom>
        </p:spPr>
      </p:pic>
    </p:spTree>
    <p:extLst>
      <p:ext uri="{BB962C8B-B14F-4D97-AF65-F5344CB8AC3E}">
        <p14:creationId xmlns:p14="http://schemas.microsoft.com/office/powerpoint/2010/main" val="253740716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467544" y="170329"/>
            <a:ext cx="8230369" cy="1039906"/>
          </a:xfrm>
          <a:effectLst>
            <a:outerShdw dist="35921" dir="2700000" algn="ctr" rotWithShape="0">
              <a:srgbClr val="000000"/>
            </a:outerShdw>
          </a:effectLst>
        </p:spPr>
        <p:txBody>
          <a:bodyPr lIns="90488" tIns="44450" rIns="90488" bIns="44450"/>
          <a:lstStyle/>
          <a:p>
            <a:pPr>
              <a:defRPr/>
            </a:pPr>
            <a:r>
              <a:rPr lang="zh-TW" altLang="en-US" sz="2800" kern="0" dirty="0" smtClean="0"/>
              <a:t>因為冠狀病毒不斷突變，所有人都會不斷得到冠狀病毒感染，進而維持持久的免疫力</a:t>
            </a:r>
            <a:r>
              <a:rPr lang="en-US" altLang="zh-TW" sz="2800" kern="0" dirty="0"/>
              <a:t/>
            </a:r>
            <a:br>
              <a:rPr lang="en-US" altLang="zh-TW" sz="2800" kern="0" dirty="0"/>
            </a:br>
            <a:r>
              <a:rPr lang="en-US" altLang="zh-TW" sz="2400" kern="0" dirty="0">
                <a:solidFill>
                  <a:schemeClr val="bg1"/>
                </a:solidFill>
              </a:rPr>
              <a:t>N=10, 1985-2020, </a:t>
            </a:r>
            <a:r>
              <a:rPr lang="zh-TW" altLang="en-US" sz="2400" kern="0" dirty="0" smtClean="0">
                <a:solidFill>
                  <a:schemeClr val="bg1"/>
                </a:solidFill>
              </a:rPr>
              <a:t>荷蘭</a:t>
            </a:r>
            <a:endParaRPr lang="zh-TW" altLang="en-US" sz="2400" kern="0" dirty="0">
              <a:solidFill>
                <a:schemeClr val="bg1"/>
              </a:solidFill>
            </a:endParaRPr>
          </a:p>
        </p:txBody>
      </p:sp>
      <p:sp>
        <p:nvSpPr>
          <p:cNvPr id="7" name="矩形 6"/>
          <p:cNvSpPr/>
          <p:nvPr/>
        </p:nvSpPr>
        <p:spPr>
          <a:xfrm>
            <a:off x="812473" y="6503883"/>
            <a:ext cx="7786688" cy="276999"/>
          </a:xfrm>
          <a:prstGeom prst="rect">
            <a:avLst/>
          </a:prstGeom>
        </p:spPr>
        <p:txBody>
          <a:bodyPr wrap="square">
            <a:spAutoFit/>
          </a:bodyPr>
          <a:lstStyle/>
          <a:p>
            <a:pPr eaLnBrk="0" fontAlgn="base" hangingPunct="0">
              <a:spcBef>
                <a:spcPct val="0"/>
              </a:spcBef>
              <a:spcAft>
                <a:spcPct val="0"/>
              </a:spcAft>
              <a:defRPr/>
            </a:pPr>
            <a:r>
              <a:rPr lang="en-US" altLang="zh-TW" sz="1200" dirty="0" err="1">
                <a:solidFill>
                  <a:srgbClr val="7FFF00"/>
                </a:solidFill>
                <a:effectLst>
                  <a:outerShdw blurRad="38100" dist="38100" dir="2700000" algn="tl">
                    <a:srgbClr val="000000">
                      <a:alpha val="43137"/>
                    </a:srgbClr>
                  </a:outerShdw>
                </a:effectLst>
                <a:latin typeface="Times New Roman" pitchFamily="18" charset="0"/>
                <a:ea typeface="新細明體" charset="-120"/>
                <a:cs typeface="Times New Roman" pitchFamily="18" charset="0"/>
              </a:rPr>
              <a:t>Edridge</a:t>
            </a:r>
            <a:r>
              <a:rPr lang="en-US" altLang="zh-TW" sz="1200" dirty="0">
                <a:solidFill>
                  <a:srgbClr val="7FFF00"/>
                </a:solidFill>
                <a:effectLst>
                  <a:outerShdw blurRad="38100" dist="38100" dir="2700000" algn="tl">
                    <a:srgbClr val="000000">
                      <a:alpha val="43137"/>
                    </a:srgbClr>
                  </a:outerShdw>
                </a:effectLst>
                <a:latin typeface="Times New Roman" pitchFamily="18" charset="0"/>
                <a:ea typeface="新細明體" charset="-120"/>
                <a:cs typeface="Times New Roman" pitchFamily="18" charset="0"/>
              </a:rPr>
              <a:t> AWD. Nature Medicine 2020;26:1691.</a:t>
            </a:r>
            <a:endParaRPr lang="zh-TW" altLang="en-US" sz="1200" dirty="0">
              <a:solidFill>
                <a:srgbClr val="7FFF00"/>
              </a:solidFill>
              <a:effectLst>
                <a:outerShdw blurRad="38100" dist="38100" dir="2700000" algn="tl">
                  <a:srgbClr val="000000">
                    <a:alpha val="43137"/>
                  </a:srgbClr>
                </a:outerShdw>
              </a:effectLst>
              <a:latin typeface="Times New Roman" pitchFamily="18" charset="0"/>
              <a:ea typeface="新細明體" charset="-120"/>
              <a:cs typeface="Times New Roman" pitchFamily="18" charset="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700" y="1342459"/>
            <a:ext cx="5905500" cy="5029200"/>
          </a:xfrm>
          <a:prstGeom prst="rect">
            <a:avLst/>
          </a:prstGeom>
        </p:spPr>
      </p:pic>
      <p:sp>
        <p:nvSpPr>
          <p:cNvPr id="2" name="文字方塊 1"/>
          <p:cNvSpPr txBox="1"/>
          <p:nvPr/>
        </p:nvSpPr>
        <p:spPr>
          <a:xfrm rot="16200000">
            <a:off x="-193013" y="3081447"/>
            <a:ext cx="2646878" cy="461665"/>
          </a:xfrm>
          <a:prstGeom prst="rect">
            <a:avLst/>
          </a:prstGeom>
          <a:noFill/>
        </p:spPr>
        <p:txBody>
          <a:bodyPr wrap="none" rtlCol="0">
            <a:spAutoFit/>
          </a:bodyPr>
          <a:lstStyle/>
          <a:p>
            <a:r>
              <a:rPr lang="zh-TW" altLang="en-US" dirty="0" smtClean="0">
                <a:solidFill>
                  <a:srgbClr val="FFFF00"/>
                </a:solidFill>
                <a:latin typeface="標楷體" panose="03000509000000000000" pitchFamily="65" charset="-120"/>
                <a:ea typeface="標楷體" panose="03000509000000000000" pitchFamily="65" charset="-120"/>
              </a:rPr>
              <a:t>冠狀病毒抗體濃度</a:t>
            </a:r>
            <a:endParaRPr lang="zh-TW" altLang="en-US" dirty="0">
              <a:solidFill>
                <a:srgbClr val="FFFF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90504436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582706" y="170330"/>
            <a:ext cx="8052454" cy="627530"/>
          </a:xfrm>
          <a:effectLst>
            <a:outerShdw dist="35921" dir="2700000" algn="ctr" rotWithShape="0">
              <a:srgbClr val="000000"/>
            </a:outerShdw>
          </a:effectLst>
        </p:spPr>
        <p:txBody>
          <a:bodyPr lIns="90488" tIns="44450" rIns="90488" bIns="44450"/>
          <a:lstStyle/>
          <a:p>
            <a:pPr>
              <a:defRPr/>
            </a:pPr>
            <a:r>
              <a:rPr lang="zh-TW" altLang="en-US" sz="3200" kern="0" dirty="0"/>
              <a:t>新冠病毒未來</a:t>
            </a:r>
            <a:r>
              <a:rPr lang="zh-TW" altLang="en-US" sz="3200" kern="0" dirty="0" smtClean="0"/>
              <a:t>會感冒化</a:t>
            </a:r>
            <a:endParaRPr lang="zh-TW" altLang="en-US" sz="3200" kern="0" dirty="0"/>
          </a:p>
        </p:txBody>
      </p:sp>
      <p:sp>
        <p:nvSpPr>
          <p:cNvPr id="7" name="矩形 6"/>
          <p:cNvSpPr/>
          <p:nvPr/>
        </p:nvSpPr>
        <p:spPr>
          <a:xfrm>
            <a:off x="848472" y="6476988"/>
            <a:ext cx="7786688" cy="276999"/>
          </a:xfrm>
          <a:prstGeom prst="rect">
            <a:avLst/>
          </a:prstGeom>
        </p:spPr>
        <p:txBody>
          <a:bodyPr wrap="square">
            <a:spAutoFit/>
          </a:bodyPr>
          <a:lstStyle/>
          <a:p>
            <a:pPr eaLnBrk="0" fontAlgn="base" hangingPunct="0">
              <a:spcBef>
                <a:spcPct val="0"/>
              </a:spcBef>
              <a:spcAft>
                <a:spcPct val="0"/>
              </a:spcAft>
              <a:defRPr/>
            </a:pPr>
            <a:r>
              <a:rPr lang="en-US" altLang="zh-TW" sz="1200" dirty="0">
                <a:solidFill>
                  <a:srgbClr val="7FFF00"/>
                </a:solidFill>
                <a:effectLst>
                  <a:outerShdw blurRad="38100" dist="38100" dir="2700000" algn="tl">
                    <a:srgbClr val="000000">
                      <a:alpha val="43137"/>
                    </a:srgbClr>
                  </a:outerShdw>
                </a:effectLst>
                <a:latin typeface="Times New Roman" pitchFamily="18" charset="0"/>
                <a:ea typeface="新細明體" charset="-120"/>
                <a:cs typeface="Times New Roman" pitchFamily="18" charset="0"/>
              </a:rPr>
              <a:t>Modified from </a:t>
            </a:r>
            <a:r>
              <a:rPr lang="en-US" altLang="zh-TW" sz="1200" dirty="0" err="1">
                <a:solidFill>
                  <a:srgbClr val="7FFF00"/>
                </a:solidFill>
                <a:effectLst>
                  <a:outerShdw blurRad="38100" dist="38100" dir="2700000" algn="tl">
                    <a:srgbClr val="000000">
                      <a:alpha val="43137"/>
                    </a:srgbClr>
                  </a:outerShdw>
                </a:effectLst>
                <a:latin typeface="Times New Roman" pitchFamily="18" charset="0"/>
                <a:ea typeface="新細明體" charset="-120"/>
                <a:cs typeface="Times New Roman" pitchFamily="18" charset="0"/>
              </a:rPr>
              <a:t>Moderna’s</a:t>
            </a:r>
            <a:r>
              <a:rPr lang="en-US" altLang="zh-TW" sz="1200" dirty="0">
                <a:solidFill>
                  <a:srgbClr val="7FFF00"/>
                </a:solidFill>
                <a:effectLst>
                  <a:outerShdw blurRad="38100" dist="38100" dir="2700000" algn="tl">
                    <a:srgbClr val="000000">
                      <a:alpha val="43137"/>
                    </a:srgbClr>
                  </a:outerShdw>
                </a:effectLst>
                <a:latin typeface="Times New Roman" pitchFamily="18" charset="0"/>
                <a:ea typeface="新細明體" charset="-120"/>
                <a:cs typeface="Times New Roman" pitchFamily="18" charset="0"/>
              </a:rPr>
              <a:t> file</a:t>
            </a:r>
            <a:endParaRPr lang="zh-TW" altLang="en-US" sz="1200" dirty="0">
              <a:solidFill>
                <a:srgbClr val="7FFF00"/>
              </a:solidFill>
              <a:effectLst>
                <a:outerShdw blurRad="38100" dist="38100" dir="2700000" algn="tl">
                  <a:srgbClr val="000000">
                    <a:alpha val="43137"/>
                  </a:srgbClr>
                </a:outerShdw>
              </a:effectLst>
              <a:latin typeface="Times New Roman" pitchFamily="18" charset="0"/>
              <a:ea typeface="新細明體" charset="-120"/>
              <a:cs typeface="Times New Roman" pitchFamily="18" charset="0"/>
            </a:endParaRP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424" y="918036"/>
            <a:ext cx="7019925" cy="5438775"/>
          </a:xfrm>
          <a:prstGeom prst="rect">
            <a:avLst/>
          </a:prstGeom>
        </p:spPr>
      </p:pic>
    </p:spTree>
    <p:extLst>
      <p:ext uri="{BB962C8B-B14F-4D97-AF65-F5344CB8AC3E}">
        <p14:creationId xmlns:p14="http://schemas.microsoft.com/office/powerpoint/2010/main" val="60587830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捷比0146=1"/>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324975" cy="6940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6499" name="Text Box 3"/>
          <p:cNvSpPr txBox="1">
            <a:spLocks noChangeArrowheads="1"/>
          </p:cNvSpPr>
          <p:nvPr/>
        </p:nvSpPr>
        <p:spPr bwMode="auto">
          <a:xfrm>
            <a:off x="179388" y="476250"/>
            <a:ext cx="504031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TW" sz="8000">
                <a:solidFill>
                  <a:srgbClr val="FC0128"/>
                </a:solidFill>
                <a:effectLst>
                  <a:outerShdw blurRad="38100" dist="38100" dir="2700000" algn="tl">
                    <a:srgbClr val="000000"/>
                  </a:outerShdw>
                </a:effectLst>
                <a:latin typeface="Arial" panose="020B0604020202020204" pitchFamily="34" charset="0"/>
              </a:rPr>
              <a:t>Thanks….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06499"/>
                                        </p:tgtEl>
                                        <p:attrNameLst>
                                          <p:attrName>style.visibility</p:attrName>
                                        </p:attrNameLst>
                                      </p:cBhvr>
                                      <p:to>
                                        <p:strVal val="visible"/>
                                      </p:to>
                                    </p:set>
                                    <p:anim calcmode="lin" valueType="num">
                                      <p:cBhvr>
                                        <p:cTn id="7" dur="500" fill="hold"/>
                                        <p:tgtEl>
                                          <p:spTgt spid="106499"/>
                                        </p:tgtEl>
                                        <p:attrNameLst>
                                          <p:attrName>ppt_w</p:attrName>
                                        </p:attrNameLst>
                                      </p:cBhvr>
                                      <p:tavLst>
                                        <p:tav tm="0">
                                          <p:val>
                                            <p:fltVal val="0"/>
                                          </p:val>
                                        </p:tav>
                                        <p:tav tm="100000">
                                          <p:val>
                                            <p:strVal val="#ppt_w"/>
                                          </p:val>
                                        </p:tav>
                                      </p:tavLst>
                                    </p:anim>
                                    <p:anim calcmode="lin" valueType="num">
                                      <p:cBhvr>
                                        <p:cTn id="8" dur="500" fill="hold"/>
                                        <p:tgtEl>
                                          <p:spTgt spid="10649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611560" y="293162"/>
            <a:ext cx="7823512" cy="1047606"/>
          </a:xfrm>
        </p:spPr>
        <p:txBody>
          <a:bodyPr/>
          <a:lstStyle/>
          <a:p>
            <a:r>
              <a:rPr lang="zh-TW" altLang="en-US" sz="3600" dirty="0" smtClean="0"/>
              <a:t>免疫反應的專一性 </a:t>
            </a:r>
            <a:r>
              <a:rPr lang="en-US" altLang="zh-TW" sz="3600" dirty="0" smtClean="0"/>
              <a:t>(specificity)</a:t>
            </a:r>
            <a:br>
              <a:rPr lang="en-US" altLang="zh-TW" sz="3600" dirty="0" smtClean="0"/>
            </a:br>
            <a:r>
              <a:rPr lang="zh-TW" altLang="en-US" sz="3200" dirty="0">
                <a:solidFill>
                  <a:schemeClr val="bg1"/>
                </a:solidFill>
              </a:rPr>
              <a:t>只能</a:t>
            </a:r>
            <a:r>
              <a:rPr lang="zh-TW" altLang="en-US" sz="3200" dirty="0" smtClean="0">
                <a:solidFill>
                  <a:schemeClr val="bg1"/>
                </a:solidFill>
              </a:rPr>
              <a:t>辨識一種抗原的一個特定部位</a:t>
            </a:r>
            <a:endParaRPr lang="zh-TW" altLang="en-US" sz="3600" dirty="0">
              <a:solidFill>
                <a:schemeClr val="bg1"/>
              </a:solidFill>
            </a:endParaRPr>
          </a:p>
        </p:txBody>
      </p:sp>
      <p:sp>
        <p:nvSpPr>
          <p:cNvPr id="13" name="矩形 12"/>
          <p:cNvSpPr/>
          <p:nvPr/>
        </p:nvSpPr>
        <p:spPr>
          <a:xfrm>
            <a:off x="1126452" y="6453336"/>
            <a:ext cx="6315031" cy="276999"/>
          </a:xfrm>
          <a:prstGeom prst="rect">
            <a:avLst/>
          </a:prstGeom>
        </p:spPr>
        <p:txBody>
          <a:bodyPr wrap="square">
            <a:spAutoFit/>
          </a:bodyPr>
          <a:lstStyle/>
          <a:p>
            <a:pPr lvl="0">
              <a:spcAft>
                <a:spcPts val="0"/>
              </a:spcAft>
              <a:defRPr/>
            </a:pPr>
            <a:r>
              <a:rPr kumimoji="0" lang="en-US" altLang="zh-TW" sz="1200" b="0" i="0" u="none" strike="noStrike" kern="100" cap="none" spc="0" normalizeH="0" baseline="0" noProof="0" dirty="0">
                <a:ln>
                  <a:noFill/>
                </a:ln>
                <a:solidFill>
                  <a:srgbClr val="00FF00"/>
                </a:solidFill>
                <a:effectLst>
                  <a:outerShdw blurRad="38100" dist="38100" dir="2700000" algn="tl">
                    <a:srgbClr val="000000">
                      <a:alpha val="43137"/>
                    </a:srgbClr>
                  </a:outerShdw>
                </a:effectLst>
                <a:uLnTx/>
                <a:uFillTx/>
                <a:latin typeface="Times New Roman" panose="02020603050405020304" pitchFamily="18" charset="0"/>
                <a:ea typeface="新細明體" panose="02020500000000000000" pitchFamily="18" charset="-120"/>
                <a:cs typeface="Times New Roman" panose="02020603050405020304" pitchFamily="18" charset="0"/>
              </a:rPr>
              <a:t>Image source: </a:t>
            </a:r>
            <a:r>
              <a:rPr kumimoji="0" lang="en-US" altLang="zh-TW" sz="1200" b="0" i="0" u="none" strike="noStrike" kern="100" cap="none" spc="0" normalizeH="0" baseline="0" noProof="0" dirty="0" err="1" smtClean="0">
                <a:ln>
                  <a:noFill/>
                </a:ln>
                <a:solidFill>
                  <a:srgbClr val="00FF00"/>
                </a:solidFill>
                <a:effectLst>
                  <a:outerShdw blurRad="38100" dist="38100" dir="2700000" algn="tl">
                    <a:srgbClr val="000000">
                      <a:alpha val="43137"/>
                    </a:srgbClr>
                  </a:outerShdw>
                </a:effectLst>
                <a:uLnTx/>
                <a:uFillTx/>
                <a:latin typeface="Times New Roman" panose="02020603050405020304" pitchFamily="18" charset="0"/>
                <a:ea typeface="新細明體" panose="02020500000000000000" pitchFamily="18" charset="-120"/>
                <a:cs typeface="Times New Roman" panose="02020603050405020304" pitchFamily="18" charset="0"/>
              </a:rPr>
              <a:t>Krishgen</a:t>
            </a:r>
            <a:r>
              <a:rPr kumimoji="0" lang="en-US" altLang="zh-TW" sz="1200" b="0" i="0" u="none" strike="noStrike" kern="100" cap="none" spc="0" normalizeH="0" baseline="0" noProof="0" dirty="0" smtClean="0">
                <a:ln>
                  <a:noFill/>
                </a:ln>
                <a:solidFill>
                  <a:srgbClr val="00FF00"/>
                </a:solidFill>
                <a:effectLst>
                  <a:outerShdw blurRad="38100" dist="38100" dir="2700000" algn="tl">
                    <a:srgbClr val="000000">
                      <a:alpha val="43137"/>
                    </a:srgbClr>
                  </a:outerShdw>
                </a:effectLst>
                <a:uLnTx/>
                <a:uFillTx/>
                <a:latin typeface="Times New Roman" panose="02020603050405020304" pitchFamily="18" charset="0"/>
                <a:ea typeface="新細明體" panose="02020500000000000000" pitchFamily="18" charset="-120"/>
                <a:cs typeface="Times New Roman" panose="02020603050405020304" pitchFamily="18" charset="0"/>
              </a:rPr>
              <a:t> </a:t>
            </a:r>
            <a:r>
              <a:rPr kumimoji="0" lang="en-US" altLang="zh-TW" sz="1200" b="0" i="0" u="none" strike="noStrike" kern="100" cap="none" spc="0" normalizeH="0" baseline="0" noProof="0" dirty="0" err="1" smtClean="0">
                <a:ln>
                  <a:noFill/>
                </a:ln>
                <a:solidFill>
                  <a:srgbClr val="00FF00"/>
                </a:solidFill>
                <a:effectLst>
                  <a:outerShdw blurRad="38100" dist="38100" dir="2700000" algn="tl">
                    <a:srgbClr val="000000">
                      <a:alpha val="43137"/>
                    </a:srgbClr>
                  </a:outerShdw>
                </a:effectLst>
                <a:uLnTx/>
                <a:uFillTx/>
                <a:latin typeface="Times New Roman" panose="02020603050405020304" pitchFamily="18" charset="0"/>
                <a:ea typeface="新細明體" panose="02020500000000000000" pitchFamily="18" charset="-120"/>
                <a:cs typeface="Times New Roman" panose="02020603050405020304" pitchFamily="18" charset="0"/>
              </a:rPr>
              <a:t>BioSystems</a:t>
            </a:r>
            <a:r>
              <a:rPr lang="en-US" altLang="zh-TW" sz="1200" b="0" kern="100" dirty="0">
                <a:solidFill>
                  <a:srgbClr val="00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(https://www.elisatests.in/the-specificity-of-antibodies/)</a:t>
            </a:r>
            <a:endParaRPr kumimoji="0" lang="zh-TW" altLang="zh-TW" sz="1200" b="0" i="0" u="none" strike="noStrike" kern="100" cap="none" spc="0" normalizeH="0" baseline="0" noProof="0" dirty="0">
              <a:ln>
                <a:noFill/>
              </a:ln>
              <a:solidFill>
                <a:srgbClr val="00FF00"/>
              </a:solidFill>
              <a:effectLst>
                <a:outerShdw blurRad="38100" dist="38100" dir="2700000" algn="tl">
                  <a:srgbClr val="000000">
                    <a:alpha val="43137"/>
                  </a:srgbClr>
                </a:outerShdw>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1556792"/>
            <a:ext cx="4896544" cy="4896544"/>
          </a:xfrm>
          <a:prstGeom prst="rect">
            <a:avLst/>
          </a:prstGeom>
        </p:spPr>
      </p:pic>
      <p:sp>
        <p:nvSpPr>
          <p:cNvPr id="5" name="文字方塊 4"/>
          <p:cNvSpPr txBox="1"/>
          <p:nvPr/>
        </p:nvSpPr>
        <p:spPr>
          <a:xfrm>
            <a:off x="2575298" y="1556792"/>
            <a:ext cx="1723549" cy="461665"/>
          </a:xfrm>
          <a:prstGeom prst="rect">
            <a:avLst/>
          </a:prstGeom>
          <a:noFill/>
        </p:spPr>
        <p:txBody>
          <a:bodyPr wrap="none" rtlCol="0">
            <a:spAutoFit/>
          </a:bodyPr>
          <a:lstStyle/>
          <a:p>
            <a:r>
              <a:rPr lang="zh-TW" altLang="en-US" dirty="0" smtClean="0">
                <a:solidFill>
                  <a:srgbClr val="0070C0"/>
                </a:solidFill>
                <a:latin typeface="Arial" panose="020B0604020202020204" pitchFamily="34" charset="0"/>
                <a:ea typeface="標楷體" panose="03000509000000000000" pitchFamily="65" charset="-120"/>
              </a:rPr>
              <a:t>腮腺炎病毒</a:t>
            </a:r>
            <a:endParaRPr lang="zh-TW" altLang="en-US" dirty="0">
              <a:solidFill>
                <a:srgbClr val="0070C0"/>
              </a:solidFill>
              <a:latin typeface="Arial" panose="020B0604020202020204" pitchFamily="34" charset="0"/>
              <a:ea typeface="標楷體" panose="03000509000000000000" pitchFamily="65" charset="-120"/>
            </a:endParaRPr>
          </a:p>
        </p:txBody>
      </p:sp>
      <p:sp>
        <p:nvSpPr>
          <p:cNvPr id="9" name="文字方塊 8"/>
          <p:cNvSpPr txBox="1"/>
          <p:nvPr/>
        </p:nvSpPr>
        <p:spPr>
          <a:xfrm>
            <a:off x="4716016" y="5576171"/>
            <a:ext cx="2016223" cy="830997"/>
          </a:xfrm>
          <a:prstGeom prst="rect">
            <a:avLst/>
          </a:prstGeom>
          <a:noFill/>
        </p:spPr>
        <p:txBody>
          <a:bodyPr wrap="square" rtlCol="0">
            <a:spAutoFit/>
          </a:bodyPr>
          <a:lstStyle/>
          <a:p>
            <a:pPr algn="ctr"/>
            <a:r>
              <a:rPr lang="en-US" altLang="zh-TW" dirty="0" smtClean="0">
                <a:solidFill>
                  <a:srgbClr val="0070C0"/>
                </a:solidFill>
                <a:latin typeface="Arial" panose="020B0604020202020204" pitchFamily="34" charset="0"/>
                <a:ea typeface="標楷體" panose="03000509000000000000" pitchFamily="65" charset="-120"/>
              </a:rPr>
              <a:t>B</a:t>
            </a:r>
            <a:r>
              <a:rPr lang="zh-TW" altLang="en-US" dirty="0" smtClean="0">
                <a:solidFill>
                  <a:srgbClr val="0070C0"/>
                </a:solidFill>
                <a:latin typeface="Arial" panose="020B0604020202020204" pitchFamily="34" charset="0"/>
                <a:ea typeface="標楷體" panose="03000509000000000000" pitchFamily="65" charset="-120"/>
              </a:rPr>
              <a:t>細胞製造腮腺炎抗體</a:t>
            </a:r>
            <a:endParaRPr lang="zh-TW" altLang="en-US" dirty="0">
              <a:solidFill>
                <a:srgbClr val="0070C0"/>
              </a:solidFill>
              <a:latin typeface="Arial" panose="020B0604020202020204" pitchFamily="34" charset="0"/>
              <a:ea typeface="標楷體" panose="03000509000000000000" pitchFamily="65" charset="-120"/>
            </a:endParaRPr>
          </a:p>
        </p:txBody>
      </p:sp>
      <p:sp>
        <p:nvSpPr>
          <p:cNvPr id="10" name="文字方塊 9"/>
          <p:cNvSpPr txBox="1"/>
          <p:nvPr/>
        </p:nvSpPr>
        <p:spPr>
          <a:xfrm>
            <a:off x="2575298" y="3151823"/>
            <a:ext cx="1415772" cy="461665"/>
          </a:xfrm>
          <a:prstGeom prst="rect">
            <a:avLst/>
          </a:prstGeom>
          <a:noFill/>
        </p:spPr>
        <p:txBody>
          <a:bodyPr wrap="none" rtlCol="0">
            <a:spAutoFit/>
          </a:bodyPr>
          <a:lstStyle/>
          <a:p>
            <a:r>
              <a:rPr lang="zh-TW" altLang="en-US" dirty="0" smtClean="0">
                <a:solidFill>
                  <a:srgbClr val="CC6600"/>
                </a:solidFill>
                <a:latin typeface="Arial" panose="020B0604020202020204" pitchFamily="34" charset="0"/>
                <a:ea typeface="標楷體" panose="03000509000000000000" pitchFamily="65" charset="-120"/>
              </a:rPr>
              <a:t>麻疹病毒</a:t>
            </a:r>
            <a:endParaRPr lang="zh-TW" altLang="en-US" dirty="0">
              <a:solidFill>
                <a:srgbClr val="CC6600"/>
              </a:solidFill>
              <a:latin typeface="Arial" panose="020B0604020202020204" pitchFamily="34" charset="0"/>
              <a:ea typeface="標楷體" panose="03000509000000000000" pitchFamily="65" charset="-120"/>
            </a:endParaRPr>
          </a:p>
        </p:txBody>
      </p:sp>
      <p:sp>
        <p:nvSpPr>
          <p:cNvPr id="11" name="文字方塊 10"/>
          <p:cNvSpPr txBox="1"/>
          <p:nvPr/>
        </p:nvSpPr>
        <p:spPr>
          <a:xfrm>
            <a:off x="3686228" y="4498372"/>
            <a:ext cx="1210588" cy="400110"/>
          </a:xfrm>
          <a:prstGeom prst="rect">
            <a:avLst/>
          </a:prstGeom>
          <a:noFill/>
        </p:spPr>
        <p:txBody>
          <a:bodyPr wrap="none" rtlCol="0">
            <a:spAutoFit/>
          </a:bodyPr>
          <a:lstStyle/>
          <a:p>
            <a:r>
              <a:rPr lang="zh-TW" altLang="en-US" sz="2000" dirty="0" smtClean="0">
                <a:solidFill>
                  <a:srgbClr val="CC6600"/>
                </a:solidFill>
                <a:latin typeface="Arial" panose="020B0604020202020204" pitchFamily="34" charset="0"/>
                <a:ea typeface="標楷體" panose="03000509000000000000" pitchFamily="65" charset="-120"/>
              </a:rPr>
              <a:t>麻疹抗體</a:t>
            </a:r>
            <a:endParaRPr lang="zh-TW" altLang="en-US" sz="2000" dirty="0">
              <a:solidFill>
                <a:srgbClr val="CC6600"/>
              </a:solidFill>
              <a:latin typeface="Arial" panose="020B0604020202020204" pitchFamily="34" charset="0"/>
              <a:ea typeface="標楷體" panose="03000509000000000000" pitchFamily="65" charset="-120"/>
            </a:endParaRPr>
          </a:p>
        </p:txBody>
      </p:sp>
      <p:sp>
        <p:nvSpPr>
          <p:cNvPr id="12" name="文字方塊 11"/>
          <p:cNvSpPr txBox="1"/>
          <p:nvPr/>
        </p:nvSpPr>
        <p:spPr>
          <a:xfrm>
            <a:off x="2446953" y="5576171"/>
            <a:ext cx="1926175" cy="830998"/>
          </a:xfrm>
          <a:prstGeom prst="rect">
            <a:avLst/>
          </a:prstGeom>
          <a:noFill/>
        </p:spPr>
        <p:txBody>
          <a:bodyPr wrap="square" rtlCol="0">
            <a:spAutoFit/>
          </a:bodyPr>
          <a:lstStyle/>
          <a:p>
            <a:pPr algn="ctr"/>
            <a:r>
              <a:rPr lang="en-US" altLang="zh-TW" dirty="0" smtClean="0">
                <a:solidFill>
                  <a:srgbClr val="CC6600"/>
                </a:solidFill>
                <a:latin typeface="Arial" panose="020B0604020202020204" pitchFamily="34" charset="0"/>
                <a:ea typeface="標楷體" panose="03000509000000000000" pitchFamily="65" charset="-120"/>
              </a:rPr>
              <a:t>B</a:t>
            </a:r>
            <a:r>
              <a:rPr lang="zh-TW" altLang="en-US" dirty="0" smtClean="0">
                <a:solidFill>
                  <a:srgbClr val="CC6600"/>
                </a:solidFill>
                <a:latin typeface="Arial" panose="020B0604020202020204" pitchFamily="34" charset="0"/>
                <a:ea typeface="標楷體" panose="03000509000000000000" pitchFamily="65" charset="-120"/>
              </a:rPr>
              <a:t>細胞製造麻疹抗體</a:t>
            </a:r>
            <a:endParaRPr lang="zh-TW" altLang="en-US" dirty="0">
              <a:solidFill>
                <a:srgbClr val="CC6600"/>
              </a:solidFill>
              <a:latin typeface="Arial" panose="020B0604020202020204" pitchFamily="34" charset="0"/>
              <a:ea typeface="標楷體" panose="03000509000000000000" pitchFamily="65" charset="-120"/>
            </a:endParaRPr>
          </a:p>
        </p:txBody>
      </p:sp>
      <p:sp>
        <p:nvSpPr>
          <p:cNvPr id="14" name="文字方塊 13"/>
          <p:cNvSpPr txBox="1"/>
          <p:nvPr/>
        </p:nvSpPr>
        <p:spPr>
          <a:xfrm>
            <a:off x="3622442" y="2909459"/>
            <a:ext cx="1467068" cy="400110"/>
          </a:xfrm>
          <a:prstGeom prst="rect">
            <a:avLst/>
          </a:prstGeom>
          <a:noFill/>
        </p:spPr>
        <p:txBody>
          <a:bodyPr wrap="none" rtlCol="0">
            <a:spAutoFit/>
          </a:bodyPr>
          <a:lstStyle/>
          <a:p>
            <a:r>
              <a:rPr lang="zh-TW" altLang="en-US" sz="2000" dirty="0" smtClean="0">
                <a:solidFill>
                  <a:srgbClr val="0070C0"/>
                </a:solidFill>
                <a:latin typeface="Arial" panose="020B0604020202020204" pitchFamily="34" charset="0"/>
                <a:ea typeface="標楷體" panose="03000509000000000000" pitchFamily="65" charset="-120"/>
              </a:rPr>
              <a:t>腮腺炎抗體</a:t>
            </a:r>
            <a:endParaRPr lang="zh-TW" altLang="en-US" sz="2000" dirty="0">
              <a:solidFill>
                <a:srgbClr val="0070C0"/>
              </a:solidFill>
              <a:latin typeface="Arial" panose="020B0604020202020204" pitchFamily="34" charset="0"/>
              <a:ea typeface="標楷體" panose="03000509000000000000" pitchFamily="65" charset="-120"/>
            </a:endParaRPr>
          </a:p>
        </p:txBody>
      </p:sp>
    </p:spTree>
    <p:extLst>
      <p:ext uri="{BB962C8B-B14F-4D97-AF65-F5344CB8AC3E}">
        <p14:creationId xmlns:p14="http://schemas.microsoft.com/office/powerpoint/2010/main" val="1916334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93604" y="341981"/>
            <a:ext cx="8272189" cy="736013"/>
          </a:xfrm>
        </p:spPr>
        <p:txBody>
          <a:bodyPr/>
          <a:lstStyle/>
          <a:p>
            <a:r>
              <a:rPr lang="zh-TW" altLang="en-US" sz="2800" dirty="0" smtClean="0"/>
              <a:t>新冠</a:t>
            </a:r>
            <a:r>
              <a:rPr lang="en-US" altLang="zh-TW" sz="2800" dirty="0" smtClean="0"/>
              <a:t> </a:t>
            </a:r>
            <a:r>
              <a:rPr lang="en-US" altLang="zh-TW" sz="2800" dirty="0"/>
              <a:t>RNA </a:t>
            </a:r>
            <a:r>
              <a:rPr lang="zh-TW" altLang="en-US" sz="2800" dirty="0" smtClean="0"/>
              <a:t>疫苗</a:t>
            </a:r>
            <a:r>
              <a:rPr lang="en-US" altLang="zh-TW" sz="2800" dirty="0" smtClean="0"/>
              <a:t/>
            </a:r>
            <a:br>
              <a:rPr lang="en-US" altLang="zh-TW" sz="2800" dirty="0" smtClean="0"/>
            </a:br>
            <a:r>
              <a:rPr lang="en-US" altLang="zh-TW" sz="2400" dirty="0" smtClean="0">
                <a:solidFill>
                  <a:schemeClr val="bg1"/>
                </a:solidFill>
              </a:rPr>
              <a:t>N=195, </a:t>
            </a:r>
            <a:r>
              <a:rPr lang="en-US" altLang="zh-TW" sz="2400" dirty="0">
                <a:solidFill>
                  <a:schemeClr val="bg1"/>
                </a:solidFill>
              </a:rPr>
              <a:t>2 doses, </a:t>
            </a:r>
            <a:r>
              <a:rPr lang="en-US" altLang="zh-TW" sz="2400" dirty="0" smtClean="0">
                <a:solidFill>
                  <a:schemeClr val="bg1"/>
                </a:solidFill>
              </a:rPr>
              <a:t>18~85 years, </a:t>
            </a:r>
            <a:r>
              <a:rPr lang="en-US" altLang="zh-TW" sz="2400" dirty="0">
                <a:solidFill>
                  <a:schemeClr val="bg1"/>
                </a:solidFill>
              </a:rPr>
              <a:t>Pfizer/</a:t>
            </a:r>
            <a:r>
              <a:rPr lang="en-US" altLang="zh-TW" sz="2400" dirty="0" err="1">
                <a:solidFill>
                  <a:schemeClr val="bg1"/>
                </a:solidFill>
              </a:rPr>
              <a:t>BioNTech</a:t>
            </a:r>
            <a:endParaRPr lang="zh-TW" altLang="en-US" sz="1800" dirty="0">
              <a:solidFill>
                <a:schemeClr val="bg1"/>
              </a:solidFill>
            </a:endParaRPr>
          </a:p>
        </p:txBody>
      </p:sp>
      <p:sp>
        <p:nvSpPr>
          <p:cNvPr id="5" name="內容版面配置區 2"/>
          <p:cNvSpPr>
            <a:spLocks noGrp="1"/>
          </p:cNvSpPr>
          <p:nvPr>
            <p:ph idx="1"/>
          </p:nvPr>
        </p:nvSpPr>
        <p:spPr>
          <a:xfrm>
            <a:off x="493604" y="1253953"/>
            <a:ext cx="8288921" cy="1215597"/>
          </a:xfrm>
        </p:spPr>
        <p:txBody>
          <a:bodyPr/>
          <a:lstStyle/>
          <a:p>
            <a:r>
              <a:rPr lang="en-US" altLang="zh-TW" sz="2800" dirty="0" smtClean="0"/>
              <a:t>Modified</a:t>
            </a:r>
            <a:r>
              <a:rPr lang="en-US" altLang="zh-TW" dirty="0" smtClean="0"/>
              <a:t> RNA:</a:t>
            </a:r>
            <a:endParaRPr lang="en-US" altLang="zh-TW" dirty="0"/>
          </a:p>
          <a:p>
            <a:pPr lvl="1"/>
            <a:r>
              <a:rPr lang="en-US" altLang="zh-TW" dirty="0" smtClean="0"/>
              <a:t>BNT162b2: S protein in </a:t>
            </a:r>
            <a:r>
              <a:rPr lang="en-US" altLang="zh-TW" dirty="0" err="1"/>
              <a:t>prefusion</a:t>
            </a:r>
            <a:r>
              <a:rPr lang="en-US" altLang="zh-TW" dirty="0"/>
              <a:t> conformation</a:t>
            </a:r>
            <a:endParaRPr lang="zh-TW" altLang="en-US" b="1" dirty="0">
              <a:solidFill>
                <a:schemeClr val="bg1"/>
              </a:solidFill>
            </a:endParaRPr>
          </a:p>
        </p:txBody>
      </p:sp>
      <p:sp>
        <p:nvSpPr>
          <p:cNvPr id="7" name="矩形 6"/>
          <p:cNvSpPr/>
          <p:nvPr/>
        </p:nvSpPr>
        <p:spPr>
          <a:xfrm>
            <a:off x="886241" y="6513313"/>
            <a:ext cx="4716700" cy="276999"/>
          </a:xfrm>
          <a:prstGeom prst="rect">
            <a:avLst/>
          </a:prstGeom>
        </p:spPr>
        <p:txBody>
          <a:bodyPr wrap="square">
            <a:spAutoFit/>
          </a:bodyPr>
          <a:lstStyle/>
          <a:p>
            <a:pPr eaLnBrk="0" fontAlgn="base" hangingPunct="0">
              <a:spcBef>
                <a:spcPct val="0"/>
              </a:spcBef>
            </a:pPr>
            <a:r>
              <a:rPr lang="sv-SE" altLang="zh-TW" sz="1200" kern="100" dirty="0">
                <a:solidFill>
                  <a:srgbClr val="00FF00"/>
                </a:solidFill>
                <a:effectLst>
                  <a:outerShdw blurRad="38100" dist="38100" dir="2700000" algn="tl">
                    <a:srgbClr val="000000">
                      <a:alpha val="43137"/>
                    </a:srgbClr>
                  </a:outerShdw>
                </a:effectLst>
                <a:latin typeface="Times New Roman" panose="02020603050405020304" pitchFamily="18" charset="0"/>
                <a:ea typeface="新細明體" panose="02020500000000000000" pitchFamily="18" charset="-120"/>
                <a:cs typeface="Times New Roman" panose="02020603050405020304" pitchFamily="18" charset="0"/>
              </a:rPr>
              <a:t>Walsh EE. N Engl J Med 2020; DOI: 10.1056/NEJMoa2027906.</a:t>
            </a:r>
            <a:endParaRPr lang="zh-TW" altLang="zh-TW" sz="1200" kern="100" dirty="0">
              <a:solidFill>
                <a:srgbClr val="00FF00"/>
              </a:solidFill>
              <a:effectLst>
                <a:outerShdw blurRad="38100" dist="38100" dir="2700000" algn="tl">
                  <a:srgbClr val="000000">
                    <a:alpha val="43137"/>
                  </a:srgbClr>
                </a:outerShdw>
              </a:effectLst>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3" name="文字方塊 2"/>
          <p:cNvSpPr txBox="1"/>
          <p:nvPr/>
        </p:nvSpPr>
        <p:spPr>
          <a:xfrm>
            <a:off x="6167718" y="5154706"/>
            <a:ext cx="1228165" cy="738664"/>
          </a:xfrm>
          <a:prstGeom prst="rect">
            <a:avLst/>
          </a:prstGeom>
          <a:noFill/>
        </p:spPr>
        <p:txBody>
          <a:bodyPr wrap="square" rtlCol="0">
            <a:spAutoFit/>
          </a:bodyPr>
          <a:lstStyle/>
          <a:p>
            <a:r>
              <a:rPr lang="en-US" altLang="zh-TW" sz="1400" dirty="0" smtClean="0">
                <a:solidFill>
                  <a:srgbClr val="002060"/>
                </a:solidFill>
              </a:rPr>
              <a:t>(Human convalescent serum)</a:t>
            </a:r>
            <a:endParaRPr lang="zh-TW" altLang="en-US" sz="1400" dirty="0">
              <a:solidFill>
                <a:srgbClr val="002060"/>
              </a:solidFill>
            </a:endParaRP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2469550"/>
            <a:ext cx="6572250" cy="3895725"/>
          </a:xfrm>
          <a:prstGeom prst="rect">
            <a:avLst/>
          </a:prstGeom>
        </p:spPr>
      </p:pic>
      <p:cxnSp>
        <p:nvCxnSpPr>
          <p:cNvPr id="10" name="直線單箭頭接點 9"/>
          <p:cNvCxnSpPr/>
          <p:nvPr/>
        </p:nvCxnSpPr>
        <p:spPr bwMode="auto">
          <a:xfrm flipV="1">
            <a:off x="7092280" y="4077072"/>
            <a:ext cx="144016" cy="925461"/>
          </a:xfrm>
          <a:prstGeom prst="straightConnector1">
            <a:avLst/>
          </a:prstGeom>
          <a:solidFill>
            <a:schemeClr val="accent1"/>
          </a:solidFill>
          <a:ln w="508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線單箭頭接點 10"/>
          <p:cNvCxnSpPr/>
          <p:nvPr/>
        </p:nvCxnSpPr>
        <p:spPr bwMode="auto">
          <a:xfrm flipV="1">
            <a:off x="6228184" y="4028701"/>
            <a:ext cx="144016" cy="1049919"/>
          </a:xfrm>
          <a:prstGeom prst="straightConnector1">
            <a:avLst/>
          </a:prstGeom>
          <a:solidFill>
            <a:schemeClr val="accent1"/>
          </a:solidFill>
          <a:ln w="508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直線單箭頭接點 12"/>
          <p:cNvCxnSpPr/>
          <p:nvPr/>
        </p:nvCxnSpPr>
        <p:spPr bwMode="auto">
          <a:xfrm flipV="1">
            <a:off x="5395171" y="4417412"/>
            <a:ext cx="207770" cy="1123939"/>
          </a:xfrm>
          <a:prstGeom prst="straightConnector1">
            <a:avLst/>
          </a:prstGeom>
          <a:solidFill>
            <a:schemeClr val="accent1"/>
          </a:solidFill>
          <a:ln w="508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單箭頭接點 14"/>
          <p:cNvCxnSpPr/>
          <p:nvPr/>
        </p:nvCxnSpPr>
        <p:spPr bwMode="auto">
          <a:xfrm flipV="1">
            <a:off x="4369864" y="4149080"/>
            <a:ext cx="207770" cy="1123939"/>
          </a:xfrm>
          <a:prstGeom prst="straightConnector1">
            <a:avLst/>
          </a:prstGeom>
          <a:solidFill>
            <a:schemeClr val="accent1"/>
          </a:solidFill>
          <a:ln w="508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線單箭頭接點 15"/>
          <p:cNvCxnSpPr/>
          <p:nvPr/>
        </p:nvCxnSpPr>
        <p:spPr bwMode="auto">
          <a:xfrm flipV="1">
            <a:off x="3500134" y="4440563"/>
            <a:ext cx="207770" cy="1123939"/>
          </a:xfrm>
          <a:prstGeom prst="straightConnector1">
            <a:avLst/>
          </a:prstGeom>
          <a:solidFill>
            <a:schemeClr val="accent1"/>
          </a:solidFill>
          <a:ln w="508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線單箭頭接點 16"/>
          <p:cNvCxnSpPr/>
          <p:nvPr/>
        </p:nvCxnSpPr>
        <p:spPr bwMode="auto">
          <a:xfrm flipV="1">
            <a:off x="2630404" y="4516650"/>
            <a:ext cx="207770" cy="1123939"/>
          </a:xfrm>
          <a:prstGeom prst="straightConnector1">
            <a:avLst/>
          </a:prstGeom>
          <a:solidFill>
            <a:schemeClr val="accent1"/>
          </a:solidFill>
          <a:ln w="508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文字方塊 17"/>
          <p:cNvSpPr txBox="1"/>
          <p:nvPr/>
        </p:nvSpPr>
        <p:spPr>
          <a:xfrm>
            <a:off x="1259632" y="2924944"/>
            <a:ext cx="849913" cy="461665"/>
          </a:xfrm>
          <a:prstGeom prst="rect">
            <a:avLst/>
          </a:prstGeom>
          <a:noFill/>
        </p:spPr>
        <p:txBody>
          <a:bodyPr wrap="none" rtlCol="0">
            <a:spAutoFit/>
          </a:bodyPr>
          <a:lstStyle/>
          <a:p>
            <a:r>
              <a:rPr lang="en-US" altLang="zh-TW" dirty="0" smtClean="0">
                <a:solidFill>
                  <a:srgbClr val="C00000"/>
                </a:solidFill>
                <a:latin typeface="Arial" panose="020B0604020202020204" pitchFamily="34" charset="0"/>
                <a:cs typeface="Arial" panose="020B0604020202020204" pitchFamily="34" charset="0"/>
              </a:rPr>
              <a:t>LOG</a:t>
            </a:r>
            <a:endParaRPr lang="zh-TW" altLang="en-US"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5159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161028"/>
            <a:ext cx="8856984" cy="675170"/>
          </a:xfrm>
        </p:spPr>
        <p:txBody>
          <a:bodyPr/>
          <a:lstStyle/>
          <a:p>
            <a:r>
              <a:rPr lang="zh-TW" altLang="en-US" sz="2800" dirty="0" smtClean="0"/>
              <a:t>新冠猿猴腺病毒疫苗 </a:t>
            </a:r>
            <a:r>
              <a:rPr lang="en-US" altLang="zh-TW" sz="2800" dirty="0" smtClean="0"/>
              <a:t>(chimpanzee </a:t>
            </a:r>
            <a:r>
              <a:rPr lang="en-US" altLang="zh-TW" sz="2800" dirty="0" smtClean="0"/>
              <a:t>adenovirus </a:t>
            </a:r>
            <a:r>
              <a:rPr lang="en-US" altLang="zh-TW" sz="2800" dirty="0" smtClean="0"/>
              <a:t>vaccine)  </a:t>
            </a:r>
            <a:r>
              <a:rPr lang="en-US" altLang="zh-TW" sz="2400" dirty="0" smtClean="0">
                <a:solidFill>
                  <a:schemeClr val="bg1"/>
                </a:solidFill>
              </a:rPr>
              <a:t>N=1077</a:t>
            </a:r>
            <a:r>
              <a:rPr lang="en-US" altLang="zh-TW" sz="2400" dirty="0">
                <a:solidFill>
                  <a:schemeClr val="bg1"/>
                </a:solidFill>
              </a:rPr>
              <a:t>, 18~85 years, </a:t>
            </a:r>
            <a:r>
              <a:rPr lang="en-US" altLang="zh-TW" sz="2400" dirty="0" smtClean="0">
                <a:solidFill>
                  <a:schemeClr val="bg1"/>
                </a:solidFill>
              </a:rPr>
              <a:t>Oxford/AstraZeneca, 2020</a:t>
            </a:r>
            <a:endParaRPr lang="zh-TW" altLang="en-US" sz="1800" dirty="0">
              <a:solidFill>
                <a:schemeClr val="bg1"/>
              </a:solidFill>
            </a:endParaRPr>
          </a:p>
        </p:txBody>
      </p:sp>
      <p:sp>
        <p:nvSpPr>
          <p:cNvPr id="7" name="矩形 6"/>
          <p:cNvSpPr/>
          <p:nvPr/>
        </p:nvSpPr>
        <p:spPr>
          <a:xfrm>
            <a:off x="886241" y="6513313"/>
            <a:ext cx="4716700" cy="276999"/>
          </a:xfrm>
          <a:prstGeom prst="rect">
            <a:avLst/>
          </a:prstGeom>
        </p:spPr>
        <p:txBody>
          <a:bodyPr wrap="square">
            <a:spAutoFit/>
          </a:bodyPr>
          <a:lstStyle/>
          <a:p>
            <a:r>
              <a:rPr lang="it-IT" altLang="zh-TW" sz="1200" kern="100" dirty="0">
                <a:solidFill>
                  <a:srgbClr val="00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Folegatti PM. Lancet 2020; 396: 467–78.</a:t>
            </a:r>
            <a:endParaRPr lang="zh-TW" altLang="zh-TW" sz="1200" kern="100" dirty="0">
              <a:solidFill>
                <a:srgbClr val="00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文字方塊 2"/>
          <p:cNvSpPr txBox="1"/>
          <p:nvPr/>
        </p:nvSpPr>
        <p:spPr>
          <a:xfrm>
            <a:off x="6167718" y="5154706"/>
            <a:ext cx="1228165" cy="738664"/>
          </a:xfrm>
          <a:prstGeom prst="rect">
            <a:avLst/>
          </a:prstGeom>
          <a:noFill/>
        </p:spPr>
        <p:txBody>
          <a:bodyPr wrap="square" rtlCol="0">
            <a:spAutoFit/>
          </a:bodyPr>
          <a:lstStyle/>
          <a:p>
            <a:r>
              <a:rPr lang="en-US" altLang="zh-TW" sz="1400" dirty="0" smtClean="0">
                <a:solidFill>
                  <a:srgbClr val="002060"/>
                </a:solidFill>
              </a:rPr>
              <a:t>(Human convalescent serum)</a:t>
            </a:r>
            <a:endParaRPr lang="zh-TW" altLang="en-US" sz="1400" dirty="0">
              <a:solidFill>
                <a:srgbClr val="002060"/>
              </a:solidFill>
            </a:endParaRP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241" y="1532525"/>
            <a:ext cx="7410450" cy="4914900"/>
          </a:xfrm>
          <a:prstGeom prst="rect">
            <a:avLst/>
          </a:prstGeom>
        </p:spPr>
      </p:pic>
      <p:cxnSp>
        <p:nvCxnSpPr>
          <p:cNvPr id="10" name="直線單箭頭接點 9"/>
          <p:cNvCxnSpPr/>
          <p:nvPr/>
        </p:nvCxnSpPr>
        <p:spPr bwMode="auto">
          <a:xfrm flipV="1">
            <a:off x="5513294" y="3505200"/>
            <a:ext cx="277906" cy="331694"/>
          </a:xfrm>
          <a:prstGeom prst="straightConnector1">
            <a:avLst/>
          </a:prstGeom>
          <a:solidFill>
            <a:schemeClr val="accent1"/>
          </a:solidFill>
          <a:ln w="412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文字方塊 10"/>
          <p:cNvSpPr txBox="1"/>
          <p:nvPr/>
        </p:nvSpPr>
        <p:spPr>
          <a:xfrm>
            <a:off x="4986348" y="4667271"/>
            <a:ext cx="1494320" cy="584775"/>
          </a:xfrm>
          <a:prstGeom prst="rect">
            <a:avLst/>
          </a:prstGeom>
          <a:noFill/>
        </p:spPr>
        <p:txBody>
          <a:bodyPr wrap="none" rtlCol="0">
            <a:spAutoFit/>
          </a:bodyPr>
          <a:lstStyle/>
          <a:p>
            <a:pPr algn="ctr"/>
            <a:r>
              <a:rPr lang="en-US" altLang="zh-TW" sz="1600" dirty="0" smtClean="0">
                <a:solidFill>
                  <a:srgbClr val="000000"/>
                </a:solidFill>
                <a:latin typeface="Arial" panose="020B0604020202020204" pitchFamily="34" charset="0"/>
                <a:cs typeface="Arial" panose="020B0604020202020204" pitchFamily="34" charset="0"/>
              </a:rPr>
              <a:t>Booster dose</a:t>
            </a:r>
          </a:p>
          <a:p>
            <a:pPr algn="ctr"/>
            <a:r>
              <a:rPr lang="en-US" altLang="zh-TW" sz="1600" dirty="0" smtClean="0">
                <a:solidFill>
                  <a:srgbClr val="000000"/>
                </a:solidFill>
                <a:latin typeface="Arial" panose="020B0604020202020204" pitchFamily="34" charset="0"/>
                <a:cs typeface="Arial" panose="020B0604020202020204" pitchFamily="34" charset="0"/>
              </a:rPr>
              <a:t>28 days later</a:t>
            </a:r>
            <a:endParaRPr lang="zh-TW" altLang="en-US" sz="1600" dirty="0">
              <a:solidFill>
                <a:srgbClr val="000000"/>
              </a:solidFill>
              <a:latin typeface="Arial" panose="020B0604020202020204" pitchFamily="34" charset="0"/>
              <a:cs typeface="Arial" panose="020B0604020202020204" pitchFamily="34" charset="0"/>
            </a:endParaRPr>
          </a:p>
        </p:txBody>
      </p:sp>
      <p:cxnSp>
        <p:nvCxnSpPr>
          <p:cNvPr id="13" name="直線單箭頭接點 12"/>
          <p:cNvCxnSpPr/>
          <p:nvPr/>
        </p:nvCxnSpPr>
        <p:spPr bwMode="auto">
          <a:xfrm>
            <a:off x="5513294" y="5275712"/>
            <a:ext cx="1" cy="389982"/>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文字方塊 14"/>
          <p:cNvSpPr txBox="1"/>
          <p:nvPr/>
        </p:nvSpPr>
        <p:spPr>
          <a:xfrm>
            <a:off x="2537929" y="2294963"/>
            <a:ext cx="1313991" cy="461665"/>
          </a:xfrm>
          <a:prstGeom prst="rect">
            <a:avLst/>
          </a:prstGeom>
          <a:noFill/>
        </p:spPr>
        <p:txBody>
          <a:bodyPr wrap="square" rtlCol="0">
            <a:spAutoFit/>
          </a:bodyPr>
          <a:lstStyle/>
          <a:p>
            <a:r>
              <a:rPr lang="en-US" altLang="zh-TW" dirty="0" smtClean="0">
                <a:solidFill>
                  <a:srgbClr val="0070C0"/>
                </a:solidFill>
                <a:latin typeface="Arial" panose="020B0604020202020204" pitchFamily="34" charset="0"/>
                <a:cs typeface="Arial" panose="020B0604020202020204" pitchFamily="34" charset="0"/>
              </a:rPr>
              <a:t>1 dose</a:t>
            </a:r>
            <a:endParaRPr lang="zh-TW" altLang="en-US" dirty="0">
              <a:solidFill>
                <a:srgbClr val="0070C0"/>
              </a:solidFill>
              <a:latin typeface="Arial" panose="020B0604020202020204" pitchFamily="34" charset="0"/>
              <a:cs typeface="Arial" panose="020B0604020202020204" pitchFamily="34" charset="0"/>
            </a:endParaRPr>
          </a:p>
        </p:txBody>
      </p:sp>
      <p:sp>
        <p:nvSpPr>
          <p:cNvPr id="16" name="文字方塊 15"/>
          <p:cNvSpPr txBox="1"/>
          <p:nvPr/>
        </p:nvSpPr>
        <p:spPr>
          <a:xfrm>
            <a:off x="5007318" y="2294963"/>
            <a:ext cx="1436890" cy="461665"/>
          </a:xfrm>
          <a:prstGeom prst="rect">
            <a:avLst/>
          </a:prstGeom>
          <a:noFill/>
        </p:spPr>
        <p:txBody>
          <a:bodyPr wrap="square" rtlCol="0">
            <a:spAutoFit/>
          </a:bodyPr>
          <a:lstStyle/>
          <a:p>
            <a:r>
              <a:rPr lang="en-US" altLang="zh-TW" dirty="0">
                <a:solidFill>
                  <a:srgbClr val="0070C0"/>
                </a:solidFill>
                <a:latin typeface="Arial" panose="020B0604020202020204" pitchFamily="34" charset="0"/>
                <a:cs typeface="Arial" panose="020B0604020202020204" pitchFamily="34" charset="0"/>
              </a:rPr>
              <a:t>2</a:t>
            </a:r>
            <a:r>
              <a:rPr lang="en-US" altLang="zh-TW" dirty="0" smtClean="0">
                <a:solidFill>
                  <a:srgbClr val="0070C0"/>
                </a:solidFill>
                <a:latin typeface="Arial" panose="020B0604020202020204" pitchFamily="34" charset="0"/>
                <a:cs typeface="Arial" panose="020B0604020202020204" pitchFamily="34" charset="0"/>
              </a:rPr>
              <a:t> doses</a:t>
            </a:r>
            <a:endParaRPr lang="zh-TW" altLang="en-US" dirty="0">
              <a:solidFill>
                <a:srgbClr val="0070C0"/>
              </a:solidFill>
              <a:latin typeface="Arial" panose="020B0604020202020204" pitchFamily="34" charset="0"/>
              <a:cs typeface="Arial" panose="020B0604020202020204" pitchFamily="34" charset="0"/>
            </a:endParaRPr>
          </a:p>
        </p:txBody>
      </p:sp>
      <p:sp>
        <p:nvSpPr>
          <p:cNvPr id="12" name="文字方塊 11"/>
          <p:cNvSpPr txBox="1"/>
          <p:nvPr/>
        </p:nvSpPr>
        <p:spPr>
          <a:xfrm>
            <a:off x="1075558" y="2064132"/>
            <a:ext cx="849913" cy="461665"/>
          </a:xfrm>
          <a:prstGeom prst="rect">
            <a:avLst/>
          </a:prstGeom>
          <a:noFill/>
        </p:spPr>
        <p:txBody>
          <a:bodyPr wrap="none" rtlCol="0">
            <a:spAutoFit/>
          </a:bodyPr>
          <a:lstStyle/>
          <a:p>
            <a:r>
              <a:rPr lang="en-US" altLang="zh-TW" dirty="0" smtClean="0">
                <a:solidFill>
                  <a:srgbClr val="C00000"/>
                </a:solidFill>
                <a:latin typeface="Arial" panose="020B0604020202020204" pitchFamily="34" charset="0"/>
                <a:cs typeface="Arial" panose="020B0604020202020204" pitchFamily="34" charset="0"/>
              </a:rPr>
              <a:t>LOG</a:t>
            </a:r>
            <a:endParaRPr lang="zh-TW" altLang="en-US" dirty="0">
              <a:solidFill>
                <a:srgbClr val="C00000"/>
              </a:solidFill>
              <a:latin typeface="Arial" panose="020B0604020202020204" pitchFamily="34" charset="0"/>
              <a:cs typeface="Arial" panose="020B0604020202020204" pitchFamily="34" charset="0"/>
            </a:endParaRPr>
          </a:p>
        </p:txBody>
      </p:sp>
      <p:sp>
        <p:nvSpPr>
          <p:cNvPr id="14" name="Text Box 12"/>
          <p:cNvSpPr txBox="1">
            <a:spLocks noChangeArrowheads="1"/>
          </p:cNvSpPr>
          <p:nvPr/>
        </p:nvSpPr>
        <p:spPr bwMode="auto">
          <a:xfrm>
            <a:off x="3917715" y="978470"/>
            <a:ext cx="4801314" cy="461665"/>
          </a:xfrm>
          <a:prstGeom prst="rect">
            <a:avLst/>
          </a:prstGeom>
          <a:gradFill rotWithShape="1">
            <a:gsLst>
              <a:gs pos="0">
                <a:srgbClr val="008000">
                  <a:gamma/>
                  <a:shade val="6275"/>
                  <a:invGamma/>
                </a:srgbClr>
              </a:gs>
              <a:gs pos="50000">
                <a:srgbClr val="008000"/>
              </a:gs>
              <a:gs pos="100000">
                <a:srgbClr val="008000">
                  <a:gamma/>
                  <a:shade val="6275"/>
                  <a:invGamma/>
                </a:srgbClr>
              </a:gs>
            </a:gsLst>
            <a:lin ang="5400000" scaled="1"/>
          </a:gradFill>
          <a:ln w="38100">
            <a:solidFill>
              <a:srgbClr val="99FF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dirty="0">
                <a:solidFill>
                  <a:srgbClr val="FFFFFF"/>
                </a:solidFill>
                <a:effectLst>
                  <a:outerShdw blurRad="38100" dist="38100" dir="2700000" algn="tl">
                    <a:srgbClr val="000000"/>
                  </a:outerShdw>
                </a:effectLst>
              </a:rPr>
              <a:t>活性減毒</a:t>
            </a:r>
            <a:r>
              <a:rPr lang="zh-TW" altLang="en-US" dirty="0" smtClean="0">
                <a:solidFill>
                  <a:srgbClr val="FFFFFF"/>
                </a:solidFill>
                <a:effectLst>
                  <a:outerShdw blurRad="38100" dist="38100" dir="2700000" algn="tl">
                    <a:srgbClr val="000000"/>
                  </a:outerShdw>
                </a:effectLst>
              </a:rPr>
              <a:t>疫苗容易受外來抗體干擾</a:t>
            </a:r>
            <a:endParaRPr lang="zh-TW" altLang="en-US" dirty="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513094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539750" y="333375"/>
            <a:ext cx="6810375" cy="762000"/>
          </a:xfrm>
          <a:noFill/>
          <a:ln/>
          <a:effectLst>
            <a:outerShdw dist="35921" dir="2700000" algn="ctr" rotWithShape="0">
              <a:srgbClr val="000000"/>
            </a:outerShdw>
          </a:effectLst>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zh-TW" altLang="en-US" sz="4400"/>
              <a:t>疫苗的效果</a:t>
            </a:r>
          </a:p>
        </p:txBody>
      </p:sp>
      <p:sp>
        <p:nvSpPr>
          <p:cNvPr id="326659" name="Rectangle 3"/>
          <p:cNvSpPr>
            <a:spLocks noGrp="1" noChangeArrowheads="1"/>
          </p:cNvSpPr>
          <p:nvPr>
            <p:ph type="body" idx="1"/>
          </p:nvPr>
        </p:nvSpPr>
        <p:spPr>
          <a:xfrm>
            <a:off x="539751" y="1196753"/>
            <a:ext cx="7848674" cy="5292948"/>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zh-TW" altLang="en-US" sz="3200" b="1" dirty="0">
                <a:solidFill>
                  <a:srgbClr val="FAFD00"/>
                </a:solidFill>
              </a:rPr>
              <a:t>都不是百分之百有效</a:t>
            </a:r>
            <a:endParaRPr lang="zh-TW" altLang="en-US" sz="3200" b="1" dirty="0">
              <a:solidFill>
                <a:schemeClr val="bg1"/>
              </a:solidFill>
            </a:endParaRPr>
          </a:p>
          <a:p>
            <a:r>
              <a:rPr lang="zh-TW" altLang="en-US" sz="3200" b="1" dirty="0">
                <a:solidFill>
                  <a:srgbClr val="FAFD00"/>
                </a:solidFill>
              </a:rPr>
              <a:t>致免能力 </a:t>
            </a:r>
            <a:r>
              <a:rPr lang="en-US" altLang="zh-TW" sz="3200" b="1" dirty="0">
                <a:solidFill>
                  <a:srgbClr val="FAFD00"/>
                </a:solidFill>
              </a:rPr>
              <a:t>(immunogenicity): </a:t>
            </a:r>
            <a:r>
              <a:rPr lang="zh-TW" altLang="en-US" sz="3200" b="1" dirty="0"/>
              <a:t>產生保護性抗體的比率</a:t>
            </a:r>
          </a:p>
          <a:p>
            <a:pPr lvl="1"/>
            <a:r>
              <a:rPr lang="en-US" altLang="zh-TW" sz="3200" dirty="0"/>
              <a:t>B</a:t>
            </a:r>
            <a:r>
              <a:rPr lang="zh-TW" altLang="en-US" sz="3200" dirty="0"/>
              <a:t>型肝炎、日本腦炎</a:t>
            </a:r>
            <a:r>
              <a:rPr lang="en-US" altLang="zh-TW" sz="3200" dirty="0"/>
              <a:t>: 90% </a:t>
            </a:r>
            <a:r>
              <a:rPr lang="zh-TW" altLang="en-US" sz="3200" dirty="0"/>
              <a:t>左右</a:t>
            </a:r>
          </a:p>
          <a:p>
            <a:pPr lvl="1"/>
            <a:r>
              <a:rPr lang="zh-TW" altLang="en-US" sz="3200" dirty="0"/>
              <a:t>小兒麻痺、白喉、破傷風、水痘、</a:t>
            </a:r>
            <a:r>
              <a:rPr lang="en-US" altLang="zh-TW" sz="3200" dirty="0"/>
              <a:t>MMR</a:t>
            </a:r>
            <a:r>
              <a:rPr lang="zh-TW" altLang="en-US" sz="3200" dirty="0"/>
              <a:t>：</a:t>
            </a:r>
            <a:r>
              <a:rPr lang="en-US" altLang="zh-TW" sz="3200" dirty="0"/>
              <a:t>&gt; 95%</a:t>
            </a:r>
          </a:p>
          <a:p>
            <a:r>
              <a:rPr lang="zh-TW" altLang="en-US" sz="3200" b="1" dirty="0">
                <a:solidFill>
                  <a:srgbClr val="FAFD00"/>
                </a:solidFill>
              </a:rPr>
              <a:t>保護效力 </a:t>
            </a:r>
            <a:r>
              <a:rPr lang="en-US" altLang="zh-TW" sz="3200" b="1" dirty="0">
                <a:solidFill>
                  <a:srgbClr val="FAFD00"/>
                </a:solidFill>
              </a:rPr>
              <a:t>(protective efficacy): </a:t>
            </a:r>
            <a:r>
              <a:rPr lang="zh-TW" altLang="en-US" sz="3200" dirty="0">
                <a:solidFill>
                  <a:schemeClr val="bg1"/>
                </a:solidFill>
              </a:rPr>
              <a:t>發生感染以後</a:t>
            </a:r>
            <a:r>
              <a:rPr lang="en-US" altLang="zh-TW" sz="3200" dirty="0">
                <a:solidFill>
                  <a:schemeClr val="bg1"/>
                </a:solidFill>
              </a:rPr>
              <a:t>, </a:t>
            </a:r>
            <a:r>
              <a:rPr lang="zh-TW" altLang="en-US" sz="3200" dirty="0">
                <a:solidFill>
                  <a:schemeClr val="bg1"/>
                </a:solidFill>
              </a:rPr>
              <a:t>不發病的比率，一般大於</a:t>
            </a:r>
            <a:r>
              <a:rPr lang="en-US" altLang="zh-TW" sz="3200" dirty="0">
                <a:solidFill>
                  <a:schemeClr val="bg1"/>
                </a:solidFill>
              </a:rPr>
              <a:t>60%</a:t>
            </a:r>
            <a:r>
              <a:rPr lang="zh-TW" altLang="en-US" sz="3200" dirty="0">
                <a:solidFill>
                  <a:schemeClr val="bg1"/>
                </a:solidFill>
              </a:rPr>
              <a:t>，</a:t>
            </a:r>
            <a:r>
              <a:rPr lang="en-US" altLang="zh-TW" sz="3200" dirty="0">
                <a:solidFill>
                  <a:schemeClr val="bg1"/>
                </a:solidFill>
              </a:rPr>
              <a:t>&gt; 90%</a:t>
            </a:r>
            <a:r>
              <a:rPr lang="zh-TW" altLang="en-US" sz="3200" dirty="0">
                <a:solidFill>
                  <a:schemeClr val="bg1"/>
                </a:solidFill>
              </a:rPr>
              <a:t>則極佳</a:t>
            </a:r>
          </a:p>
          <a:p>
            <a:pPr lvl="1"/>
            <a:endParaRPr lang="en-US" altLang="zh-TW" sz="3200" dirty="0"/>
          </a:p>
        </p:txBody>
      </p:sp>
    </p:spTree>
    <p:extLst>
      <p:ext uri="{BB962C8B-B14F-4D97-AF65-F5344CB8AC3E}">
        <p14:creationId xmlns:p14="http://schemas.microsoft.com/office/powerpoint/2010/main" val="388894742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11885" y="619640"/>
            <a:ext cx="8516470" cy="995083"/>
          </a:xfrm>
        </p:spPr>
        <p:txBody>
          <a:bodyPr/>
          <a:lstStyle/>
          <a:p>
            <a:r>
              <a:rPr lang="en-US" altLang="zh-TW" sz="3600" dirty="0" smtClean="0"/>
              <a:t>COVID-19 </a:t>
            </a:r>
            <a:r>
              <a:rPr lang="zh-TW" altLang="en-US" sz="3600" dirty="0" smtClean="0"/>
              <a:t>疫苗對於重症的保護效果</a:t>
            </a:r>
            <a:r>
              <a:rPr lang="en-US" altLang="zh-TW" sz="3600" dirty="0" smtClean="0"/>
              <a:t/>
            </a:r>
            <a:br>
              <a:rPr lang="en-US" altLang="zh-TW" sz="3600" dirty="0" smtClean="0"/>
            </a:br>
            <a:r>
              <a:rPr lang="en-US" altLang="zh-TW" sz="3200" dirty="0" smtClean="0">
                <a:solidFill>
                  <a:schemeClr val="bg1"/>
                </a:solidFill>
              </a:rPr>
              <a:t>2022, Review</a:t>
            </a:r>
            <a:endParaRPr lang="zh-TW" altLang="en-US" sz="2400" dirty="0">
              <a:solidFill>
                <a:schemeClr val="bg1"/>
              </a:solidFill>
            </a:endParaRPr>
          </a:p>
        </p:txBody>
      </p:sp>
      <p:sp>
        <p:nvSpPr>
          <p:cNvPr id="7" name="矩形 6"/>
          <p:cNvSpPr/>
          <p:nvPr/>
        </p:nvSpPr>
        <p:spPr>
          <a:xfrm>
            <a:off x="877276" y="6576067"/>
            <a:ext cx="5666959" cy="28193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ts val="0"/>
              </a:spcAft>
              <a:buClrTx/>
              <a:buSzTx/>
              <a:buFontTx/>
              <a:buNone/>
              <a:tabLst/>
              <a:defRPr/>
            </a:pPr>
            <a:r>
              <a:rPr kumimoji="0" lang="fr-FR" altLang="zh-TW" sz="1200" b="0" i="0" u="none" strike="noStrike" kern="100" cap="none" spc="0" normalizeH="0" baseline="0" noProof="0" dirty="0">
                <a:ln>
                  <a:noFill/>
                </a:ln>
                <a:solidFill>
                  <a:srgbClr val="00FF00"/>
                </a:solidFill>
                <a:effectLst>
                  <a:outerShdw blurRad="38100" dist="38100" dir="2700000" algn="tl">
                    <a:srgbClr val="000000">
                      <a:alpha val="43137"/>
                    </a:srgbClr>
                  </a:outerShdw>
                </a:effectLst>
                <a:uLnTx/>
                <a:uFillTx/>
                <a:latin typeface="Times New Roman" panose="02020603050405020304" pitchFamily="18" charset="0"/>
                <a:ea typeface="新細明體" panose="02020500000000000000" pitchFamily="18" charset="-120"/>
                <a:cs typeface="Times New Roman" panose="02020603050405020304" pitchFamily="18" charset="0"/>
              </a:rPr>
              <a:t>Chuenkitmongkol S. Expert Rev Vaccines 2022;1-14.</a:t>
            </a:r>
            <a:endParaRPr kumimoji="0" lang="zh-TW" altLang="zh-TW" sz="1200" b="0" i="0" u="none" strike="noStrike" kern="100" cap="none" spc="0" normalizeH="0" baseline="0" noProof="0" dirty="0">
              <a:ln>
                <a:noFill/>
              </a:ln>
              <a:solidFill>
                <a:srgbClr val="00FF00"/>
              </a:solidFill>
              <a:effectLst>
                <a:outerShdw blurRad="38100" dist="38100" dir="2700000" algn="tl">
                  <a:srgbClr val="000000">
                    <a:alpha val="43137"/>
                  </a:srgbClr>
                </a:outerShdw>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pic>
        <p:nvPicPr>
          <p:cNvPr id="6" name="內容版面配置區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9648" y="2262378"/>
            <a:ext cx="8134350" cy="2857500"/>
          </a:xfrm>
        </p:spPr>
      </p:pic>
      <p:sp>
        <p:nvSpPr>
          <p:cNvPr id="9" name="文字方塊 8"/>
          <p:cNvSpPr txBox="1"/>
          <p:nvPr/>
        </p:nvSpPr>
        <p:spPr>
          <a:xfrm>
            <a:off x="1047160" y="3959352"/>
            <a:ext cx="1725152"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000" b="1" i="0" u="none" strike="noStrike" kern="1200" cap="none" spc="0" normalizeH="0" baseline="0" noProof="0" dirty="0" smtClean="0">
                <a:ln>
                  <a:noFill/>
                </a:ln>
                <a:solidFill>
                  <a:srgbClr val="C00000"/>
                </a:solidFill>
                <a:effectLst/>
                <a:uLnTx/>
                <a:uFillTx/>
                <a:latin typeface="Arial"/>
                <a:ea typeface="標楷體"/>
                <a:cs typeface="+mn-cs"/>
              </a:rPr>
              <a:t>AstraZeneca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000" b="1" i="0" u="none" strike="noStrike" kern="1200" cap="none" spc="0" normalizeH="0" baseline="0" noProof="0" dirty="0" smtClean="0">
                <a:ln>
                  <a:noFill/>
                </a:ln>
                <a:solidFill>
                  <a:srgbClr val="C00000"/>
                </a:solidFill>
                <a:effectLst/>
                <a:uLnTx/>
                <a:uFillTx/>
                <a:latin typeface="Arial"/>
                <a:ea typeface="標楷體"/>
                <a:cs typeface="+mn-cs"/>
              </a:rPr>
              <a:t>92.52%</a:t>
            </a:r>
            <a:endParaRPr kumimoji="0" lang="zh-TW" altLang="en-US" sz="2000" b="1" i="0" u="none" strike="noStrike" kern="1200" cap="none" spc="0" normalizeH="0" baseline="0" noProof="0" dirty="0">
              <a:ln>
                <a:noFill/>
              </a:ln>
              <a:solidFill>
                <a:srgbClr val="C00000"/>
              </a:solidFill>
              <a:effectLst/>
              <a:uLnTx/>
              <a:uFillTx/>
              <a:latin typeface="Arial"/>
              <a:ea typeface="標楷體"/>
              <a:cs typeface="+mn-cs"/>
            </a:endParaRPr>
          </a:p>
        </p:txBody>
      </p:sp>
      <p:sp>
        <p:nvSpPr>
          <p:cNvPr id="11" name="文字方塊 10"/>
          <p:cNvSpPr txBox="1"/>
          <p:nvPr/>
        </p:nvSpPr>
        <p:spPr>
          <a:xfrm>
            <a:off x="4153845" y="3959352"/>
            <a:ext cx="3148619"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000" b="1" i="0" u="none" strike="noStrike" kern="1200" cap="none" spc="0" normalizeH="0" baseline="0" noProof="0" dirty="0" err="1" smtClean="0">
                <a:ln>
                  <a:noFill/>
                </a:ln>
                <a:solidFill>
                  <a:srgbClr val="C00000"/>
                </a:solidFill>
                <a:effectLst/>
                <a:uLnTx/>
                <a:uFillTx/>
                <a:latin typeface="Arial"/>
                <a:ea typeface="標楷體"/>
                <a:cs typeface="+mn-cs"/>
              </a:rPr>
              <a:t>Moderna</a:t>
            </a:r>
            <a:r>
              <a:rPr kumimoji="0" lang="en-US" altLang="zh-TW" sz="2000" b="1" i="0" u="none" strike="noStrike" kern="1200" cap="none" spc="0" normalizeH="0" baseline="0" noProof="0" dirty="0" smtClean="0">
                <a:ln>
                  <a:noFill/>
                </a:ln>
                <a:solidFill>
                  <a:srgbClr val="C00000"/>
                </a:solidFill>
                <a:effectLst/>
                <a:uLnTx/>
                <a:uFillTx/>
                <a:latin typeface="Arial"/>
                <a:ea typeface="標楷體"/>
                <a:cs typeface="+mn-cs"/>
              </a:rPr>
              <a:t> and Pfizer/BNT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000" b="1" i="0" u="none" strike="noStrike" kern="1200" cap="none" spc="0" normalizeH="0" baseline="0" noProof="0" dirty="0" smtClean="0">
                <a:ln>
                  <a:noFill/>
                </a:ln>
                <a:solidFill>
                  <a:srgbClr val="C00000"/>
                </a:solidFill>
                <a:effectLst/>
                <a:uLnTx/>
                <a:uFillTx/>
                <a:latin typeface="Arial"/>
                <a:ea typeface="標楷體"/>
                <a:cs typeface="+mn-cs"/>
              </a:rPr>
              <a:t>91.33%</a:t>
            </a:r>
            <a:endParaRPr kumimoji="0" lang="zh-TW" altLang="en-US" sz="2000" b="1" i="0" u="none" strike="noStrike" kern="1200" cap="none" spc="0" normalizeH="0" baseline="0" noProof="0" dirty="0">
              <a:ln>
                <a:noFill/>
              </a:ln>
              <a:solidFill>
                <a:srgbClr val="C00000"/>
              </a:solidFill>
              <a:effectLst/>
              <a:uLnTx/>
              <a:uFillTx/>
              <a:latin typeface="Arial"/>
              <a:ea typeface="標楷體"/>
              <a:cs typeface="+mn-cs"/>
            </a:endParaRPr>
          </a:p>
        </p:txBody>
      </p:sp>
    </p:spTree>
    <p:extLst>
      <p:ext uri="{BB962C8B-B14F-4D97-AF65-F5344CB8AC3E}">
        <p14:creationId xmlns:p14="http://schemas.microsoft.com/office/powerpoint/2010/main" val="41837068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527502" y="146300"/>
            <a:ext cx="8159298" cy="1077660"/>
          </a:xfrm>
        </p:spPr>
        <p:txBody>
          <a:bodyPr/>
          <a:lstStyle/>
          <a:p>
            <a:r>
              <a:rPr lang="zh-TW" altLang="en-US" sz="3200" dirty="0">
                <a:effectLst/>
              </a:rPr>
              <a:t>第三劑</a:t>
            </a:r>
            <a:r>
              <a:rPr lang="en-US" altLang="zh-TW" sz="3200" dirty="0">
                <a:effectLst/>
              </a:rPr>
              <a:t>AstraZeneca</a:t>
            </a:r>
            <a:r>
              <a:rPr lang="zh-TW" altLang="en-US" sz="3200" dirty="0">
                <a:effectLst/>
              </a:rPr>
              <a:t>新冠疫苗的抗體反應</a:t>
            </a:r>
            <a:r>
              <a:rPr lang="en-US" altLang="zh-TW" sz="3200" dirty="0">
                <a:effectLst/>
              </a:rPr>
              <a:t/>
            </a:r>
            <a:br>
              <a:rPr lang="en-US" altLang="zh-TW" sz="3200" dirty="0">
                <a:effectLst/>
              </a:rPr>
            </a:br>
            <a:r>
              <a:rPr lang="zh-TW" altLang="en-US" sz="2800" dirty="0">
                <a:solidFill>
                  <a:schemeClr val="bg1"/>
                </a:solidFill>
                <a:effectLst/>
              </a:rPr>
              <a:t>第二劑疫苗</a:t>
            </a:r>
            <a:r>
              <a:rPr lang="en-US" altLang="zh-TW" sz="2800" dirty="0">
                <a:solidFill>
                  <a:schemeClr val="bg1"/>
                </a:solidFill>
                <a:effectLst/>
              </a:rPr>
              <a:t>6~12</a:t>
            </a:r>
            <a:r>
              <a:rPr lang="zh-TW" altLang="en-US" sz="2800" dirty="0">
                <a:solidFill>
                  <a:schemeClr val="bg1"/>
                </a:solidFill>
                <a:effectLst/>
              </a:rPr>
              <a:t>個月後，英國，</a:t>
            </a:r>
            <a:r>
              <a:rPr lang="en-US" altLang="zh-TW" sz="2800" dirty="0">
                <a:solidFill>
                  <a:schemeClr val="bg1"/>
                </a:solidFill>
                <a:effectLst/>
              </a:rPr>
              <a:t>2021</a:t>
            </a:r>
            <a:endParaRPr lang="zh-TW" altLang="en-US" sz="2400" dirty="0">
              <a:solidFill>
                <a:schemeClr val="bg1"/>
              </a:solidFill>
            </a:endParaRPr>
          </a:p>
        </p:txBody>
      </p:sp>
      <p:sp>
        <p:nvSpPr>
          <p:cNvPr id="5" name="矩形 4"/>
          <p:cNvSpPr/>
          <p:nvPr/>
        </p:nvSpPr>
        <p:spPr>
          <a:xfrm>
            <a:off x="886241" y="6513313"/>
            <a:ext cx="4716700" cy="27699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ts val="0"/>
              </a:spcAft>
              <a:buClrTx/>
              <a:buSzTx/>
              <a:buFontTx/>
              <a:buNone/>
              <a:tabLst/>
              <a:defRPr/>
            </a:pPr>
            <a:r>
              <a:rPr kumimoji="0" lang="en-US" altLang="zh-TW" sz="1200" b="0" i="0" u="none" strike="noStrike" kern="100" cap="none" spc="0" normalizeH="0" baseline="0" noProof="0" dirty="0">
                <a:ln>
                  <a:noFill/>
                </a:ln>
                <a:solidFill>
                  <a:srgbClr val="00FF00"/>
                </a:solidFill>
                <a:effectLst>
                  <a:outerShdw blurRad="38100" dist="38100" dir="2700000" algn="tl">
                    <a:srgbClr val="000000">
                      <a:alpha val="43137"/>
                    </a:srgbClr>
                  </a:outerShdw>
                </a:effectLst>
                <a:uLnTx/>
                <a:uFillTx/>
                <a:latin typeface="Times New Roman" panose="02020603050405020304" pitchFamily="18" charset="0"/>
                <a:ea typeface="新細明體" panose="02020500000000000000" pitchFamily="18" charset="-120"/>
                <a:cs typeface="Times New Roman" panose="02020603050405020304" pitchFamily="18" charset="0"/>
              </a:rPr>
              <a:t>Flaxman A. Lancet 2021; http://dx.doi.org/10.2139/ssrn.3873839.</a:t>
            </a:r>
            <a:endParaRPr kumimoji="0" lang="zh-TW" altLang="zh-TW" sz="1200" b="0" i="0" u="none" strike="noStrike" kern="100" cap="none" spc="0" normalizeH="0" baseline="0" noProof="0" dirty="0">
              <a:ln>
                <a:noFill/>
              </a:ln>
              <a:solidFill>
                <a:srgbClr val="00FF00"/>
              </a:solidFill>
              <a:effectLst>
                <a:outerShdw blurRad="38100" dist="38100" dir="2700000" algn="tl">
                  <a:srgbClr val="000000">
                    <a:alpha val="43137"/>
                  </a:srgbClr>
                </a:outerShdw>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338" y="1406424"/>
            <a:ext cx="7658100" cy="4924425"/>
          </a:xfrm>
          <a:prstGeom prst="rect">
            <a:avLst/>
          </a:prstGeom>
        </p:spPr>
      </p:pic>
      <p:sp>
        <p:nvSpPr>
          <p:cNvPr id="2" name="文字方塊 1"/>
          <p:cNvSpPr txBox="1"/>
          <p:nvPr/>
        </p:nvSpPr>
        <p:spPr>
          <a:xfrm>
            <a:off x="1611914" y="1630304"/>
            <a:ext cx="84029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smtClean="0">
                <a:ln>
                  <a:noFill/>
                </a:ln>
                <a:solidFill>
                  <a:srgbClr val="C00000"/>
                </a:solidFill>
                <a:effectLst/>
                <a:uLnTx/>
                <a:uFillTx/>
                <a:latin typeface="Arial"/>
                <a:ea typeface="標楷體"/>
                <a:cs typeface="+mn-cs"/>
              </a:rPr>
              <a:t>第</a:t>
            </a:r>
            <a:r>
              <a:rPr kumimoji="0" lang="en-US" altLang="zh-TW" sz="2000" b="0" i="0" u="none" strike="noStrike" kern="1200" cap="none" spc="0" normalizeH="0" baseline="0" noProof="0" dirty="0" smtClean="0">
                <a:ln>
                  <a:noFill/>
                </a:ln>
                <a:solidFill>
                  <a:srgbClr val="C00000"/>
                </a:solidFill>
                <a:effectLst/>
                <a:uLnTx/>
                <a:uFillTx/>
                <a:latin typeface="Arial"/>
                <a:ea typeface="標楷體"/>
                <a:cs typeface="+mn-cs"/>
              </a:rPr>
              <a:t>1</a:t>
            </a:r>
            <a:r>
              <a:rPr kumimoji="0" lang="zh-TW" altLang="en-US" sz="2000" b="0" i="0" u="none" strike="noStrike" kern="1200" cap="none" spc="0" normalizeH="0" baseline="0" noProof="0" dirty="0" smtClean="0">
                <a:ln>
                  <a:noFill/>
                </a:ln>
                <a:solidFill>
                  <a:srgbClr val="C00000"/>
                </a:solidFill>
                <a:effectLst/>
                <a:uLnTx/>
                <a:uFillTx/>
                <a:latin typeface="Arial"/>
                <a:ea typeface="標楷體"/>
                <a:cs typeface="+mn-cs"/>
              </a:rPr>
              <a:t>劑</a:t>
            </a:r>
            <a:endParaRPr kumimoji="0" lang="zh-TW" altLang="en-US" sz="2000" b="0" i="0" u="none" strike="noStrike" kern="1200" cap="none" spc="0" normalizeH="0" baseline="0" noProof="0" dirty="0">
              <a:ln>
                <a:noFill/>
              </a:ln>
              <a:solidFill>
                <a:srgbClr val="C00000"/>
              </a:solidFill>
              <a:effectLst/>
              <a:uLnTx/>
              <a:uFillTx/>
              <a:latin typeface="Arial"/>
              <a:ea typeface="標楷體"/>
              <a:cs typeface="+mn-cs"/>
            </a:endParaRPr>
          </a:p>
        </p:txBody>
      </p:sp>
      <p:cxnSp>
        <p:nvCxnSpPr>
          <p:cNvPr id="8" name="直線單箭頭接點 7"/>
          <p:cNvCxnSpPr/>
          <p:nvPr/>
        </p:nvCxnSpPr>
        <p:spPr bwMode="auto">
          <a:xfrm flipV="1">
            <a:off x="2187388" y="3989294"/>
            <a:ext cx="762000" cy="1479177"/>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直線單箭頭接點 9"/>
          <p:cNvCxnSpPr/>
          <p:nvPr/>
        </p:nvCxnSpPr>
        <p:spPr bwMode="auto">
          <a:xfrm flipV="1">
            <a:off x="3971478" y="3030071"/>
            <a:ext cx="869463" cy="838566"/>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線單箭頭接點 10"/>
          <p:cNvCxnSpPr/>
          <p:nvPr/>
        </p:nvCxnSpPr>
        <p:spPr bwMode="auto">
          <a:xfrm flipV="1">
            <a:off x="5922422" y="2877671"/>
            <a:ext cx="810072" cy="564765"/>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文字方塊 11"/>
          <p:cNvSpPr txBox="1"/>
          <p:nvPr/>
        </p:nvSpPr>
        <p:spPr>
          <a:xfrm>
            <a:off x="3573922" y="1610424"/>
            <a:ext cx="84029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smtClean="0">
                <a:ln>
                  <a:noFill/>
                </a:ln>
                <a:solidFill>
                  <a:srgbClr val="C00000"/>
                </a:solidFill>
                <a:effectLst/>
                <a:uLnTx/>
                <a:uFillTx/>
                <a:latin typeface="Arial"/>
                <a:ea typeface="標楷體"/>
                <a:cs typeface="+mn-cs"/>
              </a:rPr>
              <a:t>第</a:t>
            </a:r>
            <a:r>
              <a:rPr kumimoji="0" lang="en-US" altLang="zh-TW" sz="2000" b="0" i="0" u="none" strike="noStrike" kern="1200" cap="none" spc="0" normalizeH="0" baseline="0" noProof="0" dirty="0" smtClean="0">
                <a:ln>
                  <a:noFill/>
                </a:ln>
                <a:solidFill>
                  <a:srgbClr val="C00000"/>
                </a:solidFill>
                <a:effectLst/>
                <a:uLnTx/>
                <a:uFillTx/>
                <a:latin typeface="Arial"/>
                <a:ea typeface="標楷體"/>
                <a:cs typeface="+mn-cs"/>
              </a:rPr>
              <a:t>2</a:t>
            </a:r>
            <a:r>
              <a:rPr kumimoji="0" lang="zh-TW" altLang="en-US" sz="2000" b="0" i="0" u="none" strike="noStrike" kern="1200" cap="none" spc="0" normalizeH="0" baseline="0" noProof="0" dirty="0" smtClean="0">
                <a:ln>
                  <a:noFill/>
                </a:ln>
                <a:solidFill>
                  <a:srgbClr val="C00000"/>
                </a:solidFill>
                <a:effectLst/>
                <a:uLnTx/>
                <a:uFillTx/>
                <a:latin typeface="Arial"/>
                <a:ea typeface="標楷體"/>
                <a:cs typeface="+mn-cs"/>
              </a:rPr>
              <a:t>劑</a:t>
            </a:r>
            <a:endParaRPr kumimoji="0" lang="zh-TW" altLang="en-US" sz="2000" b="0" i="0" u="none" strike="noStrike" kern="1200" cap="none" spc="0" normalizeH="0" baseline="0" noProof="0" dirty="0">
              <a:ln>
                <a:noFill/>
              </a:ln>
              <a:solidFill>
                <a:srgbClr val="C00000"/>
              </a:solidFill>
              <a:effectLst/>
              <a:uLnTx/>
              <a:uFillTx/>
              <a:latin typeface="Arial"/>
              <a:ea typeface="標楷體"/>
              <a:cs typeface="+mn-cs"/>
            </a:endParaRPr>
          </a:p>
        </p:txBody>
      </p:sp>
      <p:sp>
        <p:nvSpPr>
          <p:cNvPr id="13" name="文字方塊 12"/>
          <p:cNvSpPr txBox="1"/>
          <p:nvPr/>
        </p:nvSpPr>
        <p:spPr>
          <a:xfrm>
            <a:off x="5364088" y="1574253"/>
            <a:ext cx="84029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smtClean="0">
                <a:ln>
                  <a:noFill/>
                </a:ln>
                <a:solidFill>
                  <a:srgbClr val="C00000"/>
                </a:solidFill>
                <a:effectLst/>
                <a:uLnTx/>
                <a:uFillTx/>
                <a:latin typeface="Arial"/>
                <a:ea typeface="標楷體"/>
                <a:cs typeface="+mn-cs"/>
              </a:rPr>
              <a:t>第</a:t>
            </a:r>
            <a:r>
              <a:rPr kumimoji="0" lang="en-US" altLang="zh-TW" sz="2000" b="0" i="0" u="none" strike="noStrike" kern="1200" cap="none" spc="0" normalizeH="0" baseline="0" noProof="0" dirty="0" smtClean="0">
                <a:ln>
                  <a:noFill/>
                </a:ln>
                <a:solidFill>
                  <a:srgbClr val="C00000"/>
                </a:solidFill>
                <a:effectLst/>
                <a:uLnTx/>
                <a:uFillTx/>
                <a:latin typeface="Arial"/>
                <a:ea typeface="標楷體"/>
                <a:cs typeface="+mn-cs"/>
              </a:rPr>
              <a:t>3</a:t>
            </a:r>
            <a:r>
              <a:rPr kumimoji="0" lang="zh-TW" altLang="en-US" sz="2000" b="0" i="0" u="none" strike="noStrike" kern="1200" cap="none" spc="0" normalizeH="0" baseline="0" noProof="0" dirty="0" smtClean="0">
                <a:ln>
                  <a:noFill/>
                </a:ln>
                <a:solidFill>
                  <a:srgbClr val="C00000"/>
                </a:solidFill>
                <a:effectLst/>
                <a:uLnTx/>
                <a:uFillTx/>
                <a:latin typeface="Arial"/>
                <a:ea typeface="標楷體"/>
                <a:cs typeface="+mn-cs"/>
              </a:rPr>
              <a:t>劑</a:t>
            </a:r>
            <a:endParaRPr kumimoji="0" lang="zh-TW" altLang="en-US" sz="2000" b="0" i="0" u="none" strike="noStrike" kern="1200" cap="none" spc="0" normalizeH="0" baseline="0" noProof="0" dirty="0">
              <a:ln>
                <a:noFill/>
              </a:ln>
              <a:solidFill>
                <a:srgbClr val="C00000"/>
              </a:solidFill>
              <a:effectLst/>
              <a:uLnTx/>
              <a:uFillTx/>
              <a:latin typeface="Arial"/>
              <a:ea typeface="標楷體"/>
              <a:cs typeface="+mn-cs"/>
            </a:endParaRPr>
          </a:p>
        </p:txBody>
      </p:sp>
    </p:spTree>
    <p:extLst>
      <p:ext uri="{BB962C8B-B14F-4D97-AF65-F5344CB8AC3E}">
        <p14:creationId xmlns:p14="http://schemas.microsoft.com/office/powerpoint/2010/main" val="30094678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527502" y="146300"/>
            <a:ext cx="8159298" cy="1077660"/>
          </a:xfrm>
        </p:spPr>
        <p:txBody>
          <a:bodyPr/>
          <a:lstStyle/>
          <a:p>
            <a:r>
              <a:rPr lang="zh-TW" altLang="en-US" sz="3200" dirty="0">
                <a:effectLst/>
              </a:rPr>
              <a:t>第三劑</a:t>
            </a:r>
            <a:r>
              <a:rPr lang="en-US" altLang="zh-TW" sz="3200" dirty="0">
                <a:effectLst/>
              </a:rPr>
              <a:t>AstraZeneca</a:t>
            </a:r>
            <a:r>
              <a:rPr lang="zh-TW" altLang="en-US" sz="3200" dirty="0">
                <a:effectLst/>
              </a:rPr>
              <a:t>新冠疫苗的</a:t>
            </a:r>
            <a:r>
              <a:rPr lang="en-US" altLang="zh-TW" sz="3200" dirty="0">
                <a:effectLst/>
              </a:rPr>
              <a:t>T</a:t>
            </a:r>
            <a:r>
              <a:rPr lang="zh-TW" altLang="en-US" sz="3200" dirty="0">
                <a:effectLst/>
              </a:rPr>
              <a:t>細胞反應</a:t>
            </a:r>
            <a:r>
              <a:rPr lang="en-US" altLang="zh-TW" sz="3200" dirty="0">
                <a:effectLst/>
              </a:rPr>
              <a:t/>
            </a:r>
            <a:br>
              <a:rPr lang="en-US" altLang="zh-TW" sz="3200" dirty="0">
                <a:effectLst/>
              </a:rPr>
            </a:br>
            <a:r>
              <a:rPr lang="zh-TW" altLang="en-US" sz="2800" dirty="0">
                <a:solidFill>
                  <a:schemeClr val="bg1"/>
                </a:solidFill>
                <a:effectLst/>
              </a:rPr>
              <a:t>第二劑疫苗</a:t>
            </a:r>
            <a:r>
              <a:rPr lang="en-US" altLang="zh-TW" sz="2800" dirty="0">
                <a:solidFill>
                  <a:schemeClr val="bg1"/>
                </a:solidFill>
                <a:effectLst/>
              </a:rPr>
              <a:t>6~12</a:t>
            </a:r>
            <a:r>
              <a:rPr lang="zh-TW" altLang="en-US" sz="2800" dirty="0">
                <a:solidFill>
                  <a:schemeClr val="bg1"/>
                </a:solidFill>
                <a:effectLst/>
              </a:rPr>
              <a:t>個月後，英國，</a:t>
            </a:r>
            <a:r>
              <a:rPr lang="en-US" altLang="zh-TW" sz="2800" dirty="0">
                <a:solidFill>
                  <a:schemeClr val="bg1"/>
                </a:solidFill>
                <a:effectLst/>
              </a:rPr>
              <a:t>2021</a:t>
            </a:r>
            <a:endParaRPr lang="zh-TW" altLang="en-US" sz="2400" dirty="0">
              <a:solidFill>
                <a:schemeClr val="bg1"/>
              </a:solidFill>
            </a:endParaRPr>
          </a:p>
        </p:txBody>
      </p:sp>
      <p:sp>
        <p:nvSpPr>
          <p:cNvPr id="6" name="矩形 5"/>
          <p:cNvSpPr/>
          <p:nvPr/>
        </p:nvSpPr>
        <p:spPr>
          <a:xfrm>
            <a:off x="886240" y="6513313"/>
            <a:ext cx="5129077" cy="27699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ts val="0"/>
              </a:spcAft>
              <a:buClrTx/>
              <a:buSzTx/>
              <a:buFontTx/>
              <a:buNone/>
              <a:tabLst/>
              <a:defRPr/>
            </a:pPr>
            <a:r>
              <a:rPr kumimoji="0" lang="en-US" altLang="zh-TW" sz="1200" b="0" i="0" u="none" strike="noStrike" kern="100" cap="none" spc="0" normalizeH="0" baseline="0" noProof="0" dirty="0">
                <a:ln>
                  <a:noFill/>
                </a:ln>
                <a:solidFill>
                  <a:srgbClr val="00FF00"/>
                </a:solidFill>
                <a:effectLst>
                  <a:outerShdw blurRad="38100" dist="38100" dir="2700000" algn="tl">
                    <a:srgbClr val="000000">
                      <a:alpha val="43137"/>
                    </a:srgbClr>
                  </a:outerShdw>
                </a:effectLst>
                <a:uLnTx/>
                <a:uFillTx/>
                <a:latin typeface="Times New Roman" panose="02020603050405020304" pitchFamily="18" charset="0"/>
                <a:ea typeface="新細明體" panose="02020500000000000000" pitchFamily="18" charset="-120"/>
                <a:cs typeface="Times New Roman" panose="02020603050405020304" pitchFamily="18" charset="0"/>
              </a:rPr>
              <a:t>Flaxman A. Lancet 2021; https://doi.org/10.1016/S0140-6736(21)01699-8</a:t>
            </a:r>
            <a:endParaRPr kumimoji="0" lang="zh-TW" altLang="zh-TW" sz="1200" b="0" i="0" u="none" strike="noStrike" kern="100" cap="none" spc="0" normalizeH="0" baseline="0" noProof="0" dirty="0">
              <a:ln>
                <a:noFill/>
              </a:ln>
              <a:solidFill>
                <a:srgbClr val="00FF00"/>
              </a:solidFill>
              <a:effectLst>
                <a:outerShdw blurRad="38100" dist="38100" dir="2700000" algn="tl">
                  <a:srgbClr val="000000">
                    <a:alpha val="43137"/>
                  </a:srgbClr>
                </a:outerShdw>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592" y="1223960"/>
            <a:ext cx="8008208" cy="4943196"/>
          </a:xfrm>
          <a:prstGeom prst="rect">
            <a:avLst/>
          </a:prstGeom>
        </p:spPr>
      </p:pic>
      <p:sp>
        <p:nvSpPr>
          <p:cNvPr id="4" name="矩形 3"/>
          <p:cNvSpPr/>
          <p:nvPr/>
        </p:nvSpPr>
        <p:spPr>
          <a:xfrm>
            <a:off x="1805624" y="1570117"/>
            <a:ext cx="241303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00" cap="none" spc="0" normalizeH="0" baseline="0" noProof="0" dirty="0">
                <a:ln>
                  <a:noFill/>
                </a:ln>
                <a:solidFill>
                  <a:srgbClr val="000000"/>
                </a:solidFill>
                <a:effectLst/>
                <a:uLnTx/>
                <a:uFillTx/>
                <a:latin typeface="Calibri" panose="020F0502020204030204" pitchFamily="34" charset="0"/>
                <a:ea typeface="新細明體" panose="02020500000000000000" pitchFamily="18" charset="-120"/>
                <a:cs typeface="Times New Roman" panose="02020603050405020304" pitchFamily="18" charset="0"/>
              </a:rPr>
              <a:t>IFN-γ ELISpot responses</a:t>
            </a:r>
            <a:endParaRPr kumimoji="0" lang="zh-TW" altLang="zh-TW" sz="1800" b="0" i="0" u="none" strike="noStrike" kern="100" cap="none" spc="0" normalizeH="0" baseline="0" noProof="0" dirty="0">
              <a:ln>
                <a:noFill/>
              </a:ln>
              <a:solidFill>
                <a:srgbClr val="000000"/>
              </a:solidFill>
              <a:effectLst/>
              <a:uLnTx/>
              <a:uFillTx/>
              <a:latin typeface="Calibri" panose="020F0502020204030204" pitchFamily="34" charset="0"/>
              <a:ea typeface="新細明體" panose="02020500000000000000" pitchFamily="18" charset="-120"/>
              <a:cs typeface="Times New Roman" panose="02020603050405020304" pitchFamily="18" charset="0"/>
            </a:endParaRPr>
          </a:p>
        </p:txBody>
      </p:sp>
      <p:cxnSp>
        <p:nvCxnSpPr>
          <p:cNvPr id="10" name="直線單箭頭接點 9"/>
          <p:cNvCxnSpPr/>
          <p:nvPr/>
        </p:nvCxnSpPr>
        <p:spPr bwMode="auto">
          <a:xfrm flipV="1">
            <a:off x="2316223" y="3630706"/>
            <a:ext cx="1377236" cy="255099"/>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線單箭頭接點 10"/>
          <p:cNvCxnSpPr/>
          <p:nvPr/>
        </p:nvCxnSpPr>
        <p:spPr bwMode="auto">
          <a:xfrm flipV="1">
            <a:off x="5229752" y="3695558"/>
            <a:ext cx="2668154" cy="445347"/>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文字方塊 11"/>
          <p:cNvSpPr txBox="1"/>
          <p:nvPr/>
        </p:nvSpPr>
        <p:spPr>
          <a:xfrm>
            <a:off x="1903803" y="2255506"/>
            <a:ext cx="84029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smtClean="0">
                <a:ln>
                  <a:noFill/>
                </a:ln>
                <a:solidFill>
                  <a:srgbClr val="C00000"/>
                </a:solidFill>
                <a:effectLst/>
                <a:uLnTx/>
                <a:uFillTx/>
                <a:latin typeface="Arial"/>
                <a:ea typeface="標楷體"/>
                <a:cs typeface="+mn-cs"/>
              </a:rPr>
              <a:t>第</a:t>
            </a:r>
            <a:r>
              <a:rPr kumimoji="0" lang="en-US" altLang="zh-TW" sz="2000" b="0" i="0" u="none" strike="noStrike" kern="1200" cap="none" spc="0" normalizeH="0" baseline="0" noProof="0" dirty="0" smtClean="0">
                <a:ln>
                  <a:noFill/>
                </a:ln>
                <a:solidFill>
                  <a:srgbClr val="C00000"/>
                </a:solidFill>
                <a:effectLst/>
                <a:uLnTx/>
                <a:uFillTx/>
                <a:latin typeface="Arial"/>
                <a:ea typeface="標楷體"/>
                <a:cs typeface="+mn-cs"/>
              </a:rPr>
              <a:t>2</a:t>
            </a:r>
            <a:r>
              <a:rPr kumimoji="0" lang="zh-TW" altLang="en-US" sz="2000" b="0" i="0" u="none" strike="noStrike" kern="1200" cap="none" spc="0" normalizeH="0" baseline="0" noProof="0" dirty="0" smtClean="0">
                <a:ln>
                  <a:noFill/>
                </a:ln>
                <a:solidFill>
                  <a:srgbClr val="C00000"/>
                </a:solidFill>
                <a:effectLst/>
                <a:uLnTx/>
                <a:uFillTx/>
                <a:latin typeface="Arial"/>
                <a:ea typeface="標楷體"/>
                <a:cs typeface="+mn-cs"/>
              </a:rPr>
              <a:t>劑</a:t>
            </a:r>
            <a:endParaRPr kumimoji="0" lang="zh-TW" altLang="en-US" sz="2000" b="0" i="0" u="none" strike="noStrike" kern="1200" cap="none" spc="0" normalizeH="0" baseline="0" noProof="0" dirty="0">
              <a:ln>
                <a:noFill/>
              </a:ln>
              <a:solidFill>
                <a:srgbClr val="C00000"/>
              </a:solidFill>
              <a:effectLst/>
              <a:uLnTx/>
              <a:uFillTx/>
              <a:latin typeface="Arial"/>
              <a:ea typeface="標楷體"/>
              <a:cs typeface="+mn-cs"/>
            </a:endParaRPr>
          </a:p>
        </p:txBody>
      </p:sp>
      <p:sp>
        <p:nvSpPr>
          <p:cNvPr id="13" name="文字方塊 12"/>
          <p:cNvSpPr txBox="1"/>
          <p:nvPr/>
        </p:nvSpPr>
        <p:spPr>
          <a:xfrm>
            <a:off x="4809604" y="2259704"/>
            <a:ext cx="84029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smtClean="0">
                <a:ln>
                  <a:noFill/>
                </a:ln>
                <a:solidFill>
                  <a:srgbClr val="C00000"/>
                </a:solidFill>
                <a:effectLst/>
                <a:uLnTx/>
                <a:uFillTx/>
                <a:latin typeface="Arial"/>
                <a:ea typeface="標楷體"/>
                <a:cs typeface="+mn-cs"/>
              </a:rPr>
              <a:t>第</a:t>
            </a:r>
            <a:r>
              <a:rPr lang="en-US" altLang="zh-TW" sz="2000" b="0" dirty="0" smtClean="0">
                <a:solidFill>
                  <a:srgbClr val="C00000"/>
                </a:solidFill>
                <a:latin typeface="Arial"/>
                <a:ea typeface="標楷體"/>
              </a:rPr>
              <a:t>3</a:t>
            </a:r>
            <a:r>
              <a:rPr kumimoji="0" lang="zh-TW" altLang="en-US" sz="2000" b="0" i="0" u="none" strike="noStrike" kern="1200" cap="none" spc="0" normalizeH="0" baseline="0" noProof="0" dirty="0" smtClean="0">
                <a:ln>
                  <a:noFill/>
                </a:ln>
                <a:solidFill>
                  <a:srgbClr val="C00000"/>
                </a:solidFill>
                <a:effectLst/>
                <a:uLnTx/>
                <a:uFillTx/>
                <a:latin typeface="Arial"/>
                <a:ea typeface="標楷體"/>
                <a:cs typeface="+mn-cs"/>
              </a:rPr>
              <a:t>劑</a:t>
            </a:r>
            <a:endParaRPr kumimoji="0" lang="zh-TW" altLang="en-US" sz="2000" b="0" i="0" u="none" strike="noStrike" kern="1200" cap="none" spc="0" normalizeH="0" baseline="0" noProof="0" dirty="0">
              <a:ln>
                <a:noFill/>
              </a:ln>
              <a:solidFill>
                <a:srgbClr val="C00000"/>
              </a:solidFill>
              <a:effectLst/>
              <a:uLnTx/>
              <a:uFillTx/>
              <a:latin typeface="Arial"/>
              <a:ea typeface="標楷體"/>
              <a:cs typeface="+mn-cs"/>
            </a:endParaRPr>
          </a:p>
        </p:txBody>
      </p:sp>
    </p:spTree>
    <p:extLst>
      <p:ext uri="{BB962C8B-B14F-4D97-AF65-F5344CB8AC3E}">
        <p14:creationId xmlns:p14="http://schemas.microsoft.com/office/powerpoint/2010/main" val="3262043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683568" y="332656"/>
            <a:ext cx="7967528" cy="463338"/>
          </a:xfrm>
        </p:spPr>
        <p:txBody>
          <a:bodyPr/>
          <a:lstStyle/>
          <a:p>
            <a:r>
              <a:rPr lang="zh-TW" altLang="en-US" dirty="0" smtClean="0"/>
              <a:t>疫苗：刺激免疫反應但不致病</a:t>
            </a:r>
            <a:endParaRPr lang="zh-TW" altLang="en-US" dirty="0"/>
          </a:p>
        </p:txBody>
      </p:sp>
      <p:sp>
        <p:nvSpPr>
          <p:cNvPr id="13" name="矩形 12"/>
          <p:cNvSpPr/>
          <p:nvPr/>
        </p:nvSpPr>
        <p:spPr>
          <a:xfrm>
            <a:off x="827584" y="6453337"/>
            <a:ext cx="8064896" cy="276999"/>
          </a:xfrm>
          <a:prstGeom prst="rect">
            <a:avLst/>
          </a:prstGeom>
        </p:spPr>
        <p:txBody>
          <a:bodyPr wrap="square">
            <a:spAutoFit/>
          </a:bodyPr>
          <a:lstStyle/>
          <a:p>
            <a:pPr lvl="0">
              <a:spcAft>
                <a:spcPts val="0"/>
              </a:spcAft>
              <a:defRPr/>
            </a:pPr>
            <a:r>
              <a:rPr lang="zh-TW" altLang="en-US" sz="1200" b="0" kern="100" dirty="0" smtClean="0">
                <a:solidFill>
                  <a:srgbClr val="00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劉盈秀</a:t>
            </a:r>
            <a:r>
              <a:rPr lang="zh-TW" altLang="en-US" sz="1200" b="0" kern="100" dirty="0">
                <a:solidFill>
                  <a:srgbClr val="00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、李岳倫</a:t>
            </a:r>
            <a:r>
              <a:rPr lang="en-US" altLang="zh-TW" sz="1200" b="0" kern="100" dirty="0">
                <a:solidFill>
                  <a:srgbClr val="00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zh-TW" altLang="en-US" sz="1200" b="0" kern="100" dirty="0">
                <a:solidFill>
                  <a:srgbClr val="00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國家衛生研究院「上課了！」免疫系統與疫苗（上）（</a:t>
            </a:r>
            <a:r>
              <a:rPr lang="en-US" altLang="zh-TW" sz="1200" b="0" kern="100" dirty="0">
                <a:solidFill>
                  <a:srgbClr val="00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https://science.nhri.edu.tw/health/1787/</a:t>
            </a:r>
            <a:r>
              <a:rPr lang="zh-TW" altLang="en-US" sz="1200" b="0" kern="100" dirty="0">
                <a:solidFill>
                  <a:srgbClr val="00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kumimoji="0" lang="zh-TW" altLang="zh-TW" sz="1200" b="0" i="0" u="none" strike="noStrike" kern="100" cap="none" spc="0" normalizeH="0" baseline="0" noProof="0" dirty="0">
              <a:ln>
                <a:noFill/>
              </a:ln>
              <a:solidFill>
                <a:srgbClr val="00FF00"/>
              </a:solidFill>
              <a:effectLst>
                <a:outerShdw blurRad="38100" dist="38100" dir="2700000" algn="tl">
                  <a:srgbClr val="000000">
                    <a:alpha val="43137"/>
                  </a:srgbClr>
                </a:outerShdw>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pic>
        <p:nvPicPr>
          <p:cNvPr id="1026" name="Picture 2" descr="https://science.nhri.edu.tw/wp-content/uploads/2021/04/%E5%9C%961-1024x66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96752"/>
            <a:ext cx="7785447" cy="5017965"/>
          </a:xfrm>
          <a:prstGeom prst="rect">
            <a:avLst/>
          </a:prstGeom>
          <a:solidFill>
            <a:schemeClr val="bg1"/>
          </a:solidFill>
        </p:spPr>
      </p:pic>
    </p:spTree>
    <p:extLst>
      <p:ext uri="{BB962C8B-B14F-4D97-AF65-F5344CB8AC3E}">
        <p14:creationId xmlns:p14="http://schemas.microsoft.com/office/powerpoint/2010/main" val="4018440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8859" y="111919"/>
            <a:ext cx="8229600" cy="838200"/>
          </a:xfrm>
        </p:spPr>
        <p:txBody>
          <a:bodyPr/>
          <a:lstStyle/>
          <a:p>
            <a:r>
              <a:rPr lang="en-US" altLang="zh-TW" dirty="0" smtClean="0"/>
              <a:t>Immune memory  </a:t>
            </a:r>
            <a:r>
              <a:rPr lang="zh-TW" altLang="en-US" dirty="0" smtClean="0">
                <a:solidFill>
                  <a:schemeClr val="bg1"/>
                </a:solidFill>
              </a:rPr>
              <a:t>免疫記憶</a:t>
            </a:r>
            <a:endParaRPr lang="en-US" altLang="zh-TW" dirty="0">
              <a:solidFill>
                <a:schemeClr val="bg1"/>
              </a:solidFill>
            </a:endParaRPr>
          </a:p>
        </p:txBody>
      </p:sp>
      <p:pic>
        <p:nvPicPr>
          <p:cNvPr id="25603" name="Picture 3" descr="immune respon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3302" y="2564904"/>
            <a:ext cx="6336704" cy="3994879"/>
          </a:xfrm>
          <a:prstGeom prst="rect">
            <a:avLst/>
          </a:prstGeom>
          <a:noFill/>
          <a:extLst>
            <a:ext uri="{909E8E84-426E-40DD-AFC4-6F175D3DCCD1}">
              <a14:hiddenFill xmlns:a14="http://schemas.microsoft.com/office/drawing/2010/main">
                <a:solidFill>
                  <a:srgbClr val="FFFFFF"/>
                </a:solidFill>
              </a14:hiddenFill>
            </a:ext>
          </a:extLst>
        </p:spPr>
      </p:pic>
      <p:sp>
        <p:nvSpPr>
          <p:cNvPr id="25604" name="Rectangle 4"/>
          <p:cNvSpPr>
            <a:spLocks noGrp="1" noChangeArrowheads="1"/>
          </p:cNvSpPr>
          <p:nvPr>
            <p:ph type="body" idx="1"/>
          </p:nvPr>
        </p:nvSpPr>
        <p:spPr>
          <a:xfrm>
            <a:off x="458859" y="950119"/>
            <a:ext cx="8145589" cy="1614785"/>
          </a:xfrm>
          <a:noFill/>
          <a:ln/>
        </p:spPr>
        <p:txBody>
          <a:bodyPr/>
          <a:lstStyle/>
          <a:p>
            <a:pPr>
              <a:spcBef>
                <a:spcPct val="5000"/>
              </a:spcBef>
            </a:pPr>
            <a:r>
              <a:rPr lang="zh-TW" altLang="en-US" sz="2800" b="1" dirty="0" smtClean="0"/>
              <a:t>記憶型</a:t>
            </a:r>
            <a:r>
              <a:rPr lang="en-US" altLang="zh-TW" sz="2800" b="1" dirty="0" smtClean="0"/>
              <a:t>T</a:t>
            </a:r>
            <a:r>
              <a:rPr lang="zh-TW" altLang="en-US" sz="2800" b="1" dirty="0" smtClean="0"/>
              <a:t>細胞與記憶型</a:t>
            </a:r>
            <a:r>
              <a:rPr lang="en-US" altLang="zh-TW" sz="2800" b="1" dirty="0" smtClean="0"/>
              <a:t>B</a:t>
            </a:r>
            <a:r>
              <a:rPr lang="zh-TW" altLang="en-US" sz="2800" b="1" dirty="0" smtClean="0"/>
              <a:t>細胞</a:t>
            </a:r>
            <a:r>
              <a:rPr lang="zh-TW" altLang="en-US" sz="2800" dirty="0" smtClean="0"/>
              <a:t>：</a:t>
            </a:r>
            <a:r>
              <a:rPr lang="zh-TW" altLang="en-US" sz="2800" dirty="0">
                <a:solidFill>
                  <a:srgbClr val="FFFFFF"/>
                </a:solidFill>
              </a:rPr>
              <a:t>再次遭遇以前曾經遇過的抗原時，就能夠立即的產生</a:t>
            </a:r>
            <a:r>
              <a:rPr lang="zh-TW" altLang="en-US" sz="2800" dirty="0" smtClean="0">
                <a:solidFill>
                  <a:srgbClr val="FFFFFF"/>
                </a:solidFill>
              </a:rPr>
              <a:t>反應</a:t>
            </a:r>
            <a:endParaRPr lang="en-US" altLang="zh-TW" sz="2800" dirty="0" smtClean="0">
              <a:solidFill>
                <a:srgbClr val="FFFFFF"/>
              </a:solidFill>
            </a:endParaRPr>
          </a:p>
          <a:p>
            <a:pPr>
              <a:spcBef>
                <a:spcPct val="5000"/>
              </a:spcBef>
            </a:pPr>
            <a:r>
              <a:rPr lang="zh-TW" altLang="en-US" sz="2800" b="1" dirty="0" smtClean="0"/>
              <a:t>基礎</a:t>
            </a:r>
            <a:r>
              <a:rPr lang="zh-TW" altLang="en-US" sz="2800" b="1" dirty="0"/>
              <a:t>劑與加強</a:t>
            </a:r>
            <a:r>
              <a:rPr lang="zh-TW" altLang="en-US" sz="2800" b="1" dirty="0" smtClean="0"/>
              <a:t>劑</a:t>
            </a:r>
            <a:endParaRPr lang="zh-TW" altLang="en-US" sz="2800" dirty="0"/>
          </a:p>
        </p:txBody>
      </p:sp>
      <p:sp>
        <p:nvSpPr>
          <p:cNvPr id="2" name="文字方塊 1"/>
          <p:cNvSpPr txBox="1"/>
          <p:nvPr/>
        </p:nvSpPr>
        <p:spPr>
          <a:xfrm>
            <a:off x="5364088" y="2827510"/>
            <a:ext cx="2031325" cy="461665"/>
          </a:xfrm>
          <a:prstGeom prst="rect">
            <a:avLst/>
          </a:prstGeom>
          <a:noFill/>
        </p:spPr>
        <p:txBody>
          <a:bodyPr wrap="none" rtlCol="0">
            <a:spAutoFit/>
          </a:bodyPr>
          <a:lstStyle/>
          <a:p>
            <a:r>
              <a:rPr lang="zh-TW" altLang="en-US" dirty="0">
                <a:latin typeface="標楷體" panose="03000509000000000000" pitchFamily="65" charset="-120"/>
                <a:ea typeface="標楷體" panose="03000509000000000000" pitchFamily="65" charset="-120"/>
              </a:rPr>
              <a:t>繼發</a:t>
            </a:r>
            <a:r>
              <a:rPr lang="zh-TW" altLang="en-US" dirty="0" smtClean="0">
                <a:latin typeface="標楷體" panose="03000509000000000000" pitchFamily="65" charset="-120"/>
                <a:ea typeface="標楷體" panose="03000509000000000000" pitchFamily="65" charset="-120"/>
              </a:rPr>
              <a:t>免疫反應</a:t>
            </a:r>
            <a:endParaRPr lang="zh-TW" altLang="en-US" dirty="0">
              <a:latin typeface="標楷體" panose="03000509000000000000" pitchFamily="65" charset="-120"/>
              <a:ea typeface="標楷體" panose="03000509000000000000" pitchFamily="65" charset="-120"/>
            </a:endParaRPr>
          </a:p>
        </p:txBody>
      </p:sp>
      <p:sp>
        <p:nvSpPr>
          <p:cNvPr id="7" name="文字方塊 6"/>
          <p:cNvSpPr txBox="1"/>
          <p:nvPr/>
        </p:nvSpPr>
        <p:spPr>
          <a:xfrm>
            <a:off x="2843808" y="3789040"/>
            <a:ext cx="2031325" cy="461665"/>
          </a:xfrm>
          <a:prstGeom prst="rect">
            <a:avLst/>
          </a:prstGeom>
          <a:noFill/>
        </p:spPr>
        <p:txBody>
          <a:bodyPr wrap="none" rtlCol="0">
            <a:spAutoFit/>
          </a:bodyPr>
          <a:lstStyle/>
          <a:p>
            <a:r>
              <a:rPr lang="zh-TW" altLang="en-US" dirty="0" smtClean="0">
                <a:latin typeface="標楷體" panose="03000509000000000000" pitchFamily="65" charset="-120"/>
                <a:ea typeface="標楷體" panose="03000509000000000000" pitchFamily="65" charset="-120"/>
              </a:rPr>
              <a:t>初次免疫反應</a:t>
            </a:r>
            <a:endParaRPr lang="zh-TW" altLang="en-US" dirty="0">
              <a:latin typeface="標楷體" panose="03000509000000000000" pitchFamily="65" charset="-120"/>
              <a:ea typeface="標楷體" panose="03000509000000000000" pitchFamily="65" charset="-12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611188" y="333374"/>
            <a:ext cx="7473950" cy="1079401"/>
          </a:xfrm>
          <a:noFill/>
          <a:ln/>
          <a:effectLst>
            <a:outerShdw dist="35921" dir="2700000" algn="ctr" rotWithShape="0">
              <a:srgbClr val="000000"/>
            </a:outerShdw>
          </a:effectLst>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zh-TW" altLang="en-US" dirty="0"/>
              <a:t>主動性免疫</a:t>
            </a:r>
            <a:br>
              <a:rPr lang="zh-TW" altLang="en-US" dirty="0"/>
            </a:br>
            <a:r>
              <a:rPr lang="en-US" altLang="zh-TW" sz="3600" dirty="0">
                <a:solidFill>
                  <a:schemeClr val="bg1"/>
                </a:solidFill>
              </a:rPr>
              <a:t>Active immunization</a:t>
            </a:r>
          </a:p>
        </p:txBody>
      </p:sp>
      <p:sp>
        <p:nvSpPr>
          <p:cNvPr id="199683" name="Rectangle 3"/>
          <p:cNvSpPr>
            <a:spLocks noGrp="1" noChangeArrowheads="1"/>
          </p:cNvSpPr>
          <p:nvPr>
            <p:ph type="body" idx="1"/>
          </p:nvPr>
        </p:nvSpPr>
        <p:spPr>
          <a:xfrm>
            <a:off x="611188" y="1772816"/>
            <a:ext cx="8075612" cy="4776787"/>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zh-TW" altLang="en-US" sz="3600" dirty="0"/>
              <a:t>非活性疫苗 </a:t>
            </a:r>
            <a:r>
              <a:rPr lang="en-US" altLang="zh-TW" sz="3600" dirty="0"/>
              <a:t>(inactivated vaccine)</a:t>
            </a:r>
          </a:p>
          <a:p>
            <a:pPr lvl="1"/>
            <a:r>
              <a:rPr lang="zh-TW" altLang="en-US" sz="3600" dirty="0"/>
              <a:t>效果較</a:t>
            </a:r>
            <a:r>
              <a:rPr lang="zh-TW" altLang="en-US" sz="3600" dirty="0" smtClean="0"/>
              <a:t>差 </a:t>
            </a:r>
            <a:r>
              <a:rPr lang="en-US" altLang="zh-TW" sz="3600" dirty="0" smtClean="0"/>
              <a:t>(RNA</a:t>
            </a:r>
            <a:r>
              <a:rPr lang="zh-TW" altLang="en-US" sz="3600" dirty="0" smtClean="0"/>
              <a:t>疫苗例外</a:t>
            </a:r>
            <a:r>
              <a:rPr lang="en-US" altLang="zh-TW" sz="3600" dirty="0" smtClean="0"/>
              <a:t>)</a:t>
            </a:r>
            <a:endParaRPr lang="zh-TW" altLang="en-US" sz="3600" dirty="0"/>
          </a:p>
          <a:p>
            <a:pPr lvl="1"/>
            <a:r>
              <a:rPr lang="zh-TW" altLang="en-US" sz="3600" dirty="0"/>
              <a:t>安全性較高</a:t>
            </a:r>
          </a:p>
          <a:p>
            <a:r>
              <a:rPr lang="zh-TW" altLang="en-US" sz="3600" dirty="0"/>
              <a:t>活性減毒疫苗 </a:t>
            </a:r>
            <a:r>
              <a:rPr lang="en-US" altLang="zh-TW" sz="3600" dirty="0"/>
              <a:t>(live, attenuated vaccine)</a:t>
            </a:r>
          </a:p>
          <a:p>
            <a:pPr lvl="1"/>
            <a:r>
              <a:rPr lang="zh-TW" altLang="en-US" sz="3600" dirty="0"/>
              <a:t>效果較</a:t>
            </a:r>
            <a:r>
              <a:rPr lang="zh-TW" altLang="en-US" sz="3600" dirty="0" smtClean="0"/>
              <a:t>佳 </a:t>
            </a:r>
            <a:r>
              <a:rPr lang="en-US" altLang="zh-TW" sz="3600" dirty="0" smtClean="0"/>
              <a:t>(</a:t>
            </a:r>
            <a:r>
              <a:rPr lang="zh-TW" altLang="en-US" sz="3600" dirty="0" smtClean="0"/>
              <a:t>腺病毒疫苗例外</a:t>
            </a:r>
            <a:r>
              <a:rPr lang="en-US" altLang="zh-TW" sz="3600" dirty="0" smtClean="0"/>
              <a:t>)</a:t>
            </a:r>
            <a:endParaRPr lang="zh-TW" altLang="en-US" sz="3600" dirty="0"/>
          </a:p>
          <a:p>
            <a:pPr lvl="1"/>
            <a:r>
              <a:rPr lang="zh-TW" altLang="en-US" sz="3600" dirty="0"/>
              <a:t>安全性疑慮較多</a:t>
            </a:r>
          </a:p>
          <a:p>
            <a:pPr lvl="1"/>
            <a:endParaRPr lang="en-US" altLang="zh-TW" sz="3600"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539999" y="548680"/>
            <a:ext cx="8208962" cy="647700"/>
          </a:xfrm>
        </p:spPr>
        <p:txBody>
          <a:bodyPr/>
          <a:lstStyle/>
          <a:p>
            <a:r>
              <a:rPr lang="zh-TW" altLang="en-US" dirty="0">
                <a:solidFill>
                  <a:srgbClr val="FAFD00"/>
                </a:solidFill>
              </a:rPr>
              <a:t>中國大陸的活性減毒疫苗</a:t>
            </a:r>
            <a:br>
              <a:rPr lang="zh-TW" altLang="en-US" dirty="0">
                <a:solidFill>
                  <a:srgbClr val="FAFD00"/>
                </a:solidFill>
              </a:rPr>
            </a:br>
            <a:r>
              <a:rPr lang="zh-TW" altLang="en-US" sz="3600" dirty="0">
                <a:solidFill>
                  <a:srgbClr val="FFFFFF"/>
                </a:solidFill>
              </a:rPr>
              <a:t>接種日本疫苗後發生腦炎？</a:t>
            </a:r>
          </a:p>
        </p:txBody>
      </p:sp>
      <p:sp>
        <p:nvSpPr>
          <p:cNvPr id="78851" name="Rectangle 3"/>
          <p:cNvSpPr>
            <a:spLocks noGrp="1" noChangeArrowheads="1"/>
          </p:cNvSpPr>
          <p:nvPr>
            <p:ph type="body" idx="1"/>
          </p:nvPr>
        </p:nvSpPr>
        <p:spPr>
          <a:xfrm>
            <a:off x="539999" y="1844824"/>
            <a:ext cx="8208962" cy="4739054"/>
          </a:xfrm>
        </p:spPr>
        <p:txBody>
          <a:bodyPr/>
          <a:lstStyle/>
          <a:p>
            <a:r>
              <a:rPr lang="zh-TW" altLang="en-US" sz="3200" dirty="0">
                <a:solidFill>
                  <a:srgbClr val="FFFFFF"/>
                </a:solidFill>
              </a:rPr>
              <a:t>據</a:t>
            </a:r>
            <a:r>
              <a:rPr lang="en-US" altLang="zh-TW" sz="3200" dirty="0">
                <a:solidFill>
                  <a:srgbClr val="FFFFFF"/>
                </a:solidFill>
              </a:rPr>
              <a:t>《</a:t>
            </a:r>
            <a:r>
              <a:rPr lang="zh-TW" altLang="en-US" sz="3200" dirty="0">
                <a:solidFill>
                  <a:srgbClr val="FFFFFF"/>
                </a:solidFill>
              </a:rPr>
              <a:t>蘭州晨報</a:t>
            </a:r>
            <a:r>
              <a:rPr lang="en-US" altLang="zh-TW" sz="3200" dirty="0">
                <a:solidFill>
                  <a:srgbClr val="FFFFFF"/>
                </a:solidFill>
              </a:rPr>
              <a:t>》</a:t>
            </a:r>
            <a:r>
              <a:rPr lang="zh-TW" altLang="en-US" sz="3200" dirty="0">
                <a:solidFill>
                  <a:srgbClr val="FFFFFF"/>
                </a:solidFill>
              </a:rPr>
              <a:t>報道，由</a:t>
            </a:r>
            <a:r>
              <a:rPr lang="en-US" altLang="zh-TW" sz="3200" dirty="0">
                <a:solidFill>
                  <a:srgbClr val="FFFFFF"/>
                </a:solidFill>
              </a:rPr>
              <a:t>4</a:t>
            </a:r>
            <a:r>
              <a:rPr lang="zh-TW" altLang="en-US" sz="3200" dirty="0">
                <a:solidFill>
                  <a:srgbClr val="FFFFFF"/>
                </a:solidFill>
              </a:rPr>
              <a:t>月</a:t>
            </a:r>
            <a:r>
              <a:rPr lang="en-US" altLang="zh-TW" sz="3200" dirty="0">
                <a:solidFill>
                  <a:srgbClr val="FFFFFF"/>
                </a:solidFill>
              </a:rPr>
              <a:t>25</a:t>
            </a:r>
            <a:r>
              <a:rPr lang="zh-TW" altLang="en-US" sz="3200" dirty="0">
                <a:solidFill>
                  <a:srgbClr val="FFFFFF"/>
                </a:solidFill>
              </a:rPr>
              <a:t>日至</a:t>
            </a:r>
            <a:r>
              <a:rPr lang="en-US" altLang="zh-TW" sz="3200" dirty="0">
                <a:solidFill>
                  <a:srgbClr val="FFFFFF"/>
                </a:solidFill>
              </a:rPr>
              <a:t>6</a:t>
            </a:r>
            <a:r>
              <a:rPr lang="zh-TW" altLang="en-US" sz="3200" dirty="0">
                <a:solidFill>
                  <a:srgbClr val="FFFFFF"/>
                </a:solidFill>
              </a:rPr>
              <a:t>月</a:t>
            </a:r>
            <a:r>
              <a:rPr lang="en-US" altLang="zh-TW" sz="3200" dirty="0">
                <a:solidFill>
                  <a:srgbClr val="FFFFFF"/>
                </a:solidFill>
              </a:rPr>
              <a:t>10</a:t>
            </a:r>
            <a:r>
              <a:rPr lang="zh-TW" altLang="en-US" sz="3200" dirty="0">
                <a:solidFill>
                  <a:srgbClr val="FFFFFF"/>
                </a:solidFill>
              </a:rPr>
              <a:t>日，甘肅省天水市麥積區第二人民醫院和第四人民醫院共收治了</a:t>
            </a:r>
            <a:r>
              <a:rPr lang="en-US" altLang="zh-TW" sz="3200" dirty="0">
                <a:solidFill>
                  <a:srgbClr val="FFFFFF"/>
                </a:solidFill>
              </a:rPr>
              <a:t>100</a:t>
            </a:r>
            <a:r>
              <a:rPr lang="zh-TW" altLang="en-US" sz="3200" dirty="0">
                <a:solidFill>
                  <a:srgbClr val="FFFFFF"/>
                </a:solidFill>
              </a:rPr>
              <a:t>名染上病毒性腦炎的兒童。 </a:t>
            </a:r>
            <a:r>
              <a:rPr lang="en-US" altLang="zh-TW" sz="3200" dirty="0">
                <a:solidFill>
                  <a:srgbClr val="FFFFFF"/>
                </a:solidFill>
              </a:rPr>
              <a:t>.</a:t>
            </a:r>
          </a:p>
          <a:p>
            <a:r>
              <a:rPr lang="zh-TW" altLang="en-US" sz="3200" dirty="0">
                <a:solidFill>
                  <a:srgbClr val="FFFFFF"/>
                </a:solidFill>
              </a:rPr>
              <a:t>許多家長懷疑孩子發燒與注射</a:t>
            </a:r>
            <a:r>
              <a:rPr lang="zh-TW" altLang="en-US" sz="3200" dirty="0">
                <a:solidFill>
                  <a:srgbClr val="FAFD00"/>
                </a:solidFill>
              </a:rPr>
              <a:t>「乙腦疫苗」</a:t>
            </a:r>
            <a:r>
              <a:rPr lang="zh-TW" altLang="en-US" sz="3200" dirty="0">
                <a:solidFill>
                  <a:srgbClr val="FFFFFF"/>
                </a:solidFill>
              </a:rPr>
              <a:t>有關。</a:t>
            </a:r>
          </a:p>
          <a:p>
            <a:r>
              <a:rPr lang="zh-TW" altLang="en-US" sz="3200" dirty="0">
                <a:solidFill>
                  <a:srgbClr val="FFFFFF"/>
                </a:solidFill>
              </a:rPr>
              <a:t>當地麥積區疾控中心負責人說，這次小孩患的腦炎與注射疫苗沒有關係。</a:t>
            </a:r>
          </a:p>
        </p:txBody>
      </p:sp>
      <p:sp>
        <p:nvSpPr>
          <p:cNvPr id="78852" name="Rectangle 4"/>
          <p:cNvSpPr>
            <a:spLocks noChangeArrowheads="1"/>
          </p:cNvSpPr>
          <p:nvPr/>
        </p:nvSpPr>
        <p:spPr bwMode="auto">
          <a:xfrm>
            <a:off x="899592" y="6399212"/>
            <a:ext cx="294984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571500">
              <a:defRPr kumimoji="1">
                <a:solidFill>
                  <a:schemeClr val="tx1"/>
                </a:solidFill>
                <a:latin typeface="Arial" panose="020B0604020202020204" pitchFamily="34" charset="0"/>
                <a:ea typeface="新細明體" panose="02020500000000000000" pitchFamily="18" charset="-120"/>
              </a:defRPr>
            </a:lvl2pPr>
            <a:lvl3pPr marL="1143000">
              <a:defRPr kumimoji="1">
                <a:solidFill>
                  <a:schemeClr val="tx1"/>
                </a:solidFill>
                <a:latin typeface="Arial" panose="020B0604020202020204" pitchFamily="34" charset="0"/>
                <a:ea typeface="新細明體" panose="02020500000000000000" pitchFamily="18" charset="-120"/>
              </a:defRPr>
            </a:lvl3pPr>
            <a:lvl4pPr marL="1714500">
              <a:defRPr kumimoji="1">
                <a:solidFill>
                  <a:schemeClr val="tx1"/>
                </a:solidFill>
                <a:latin typeface="Arial" panose="020B0604020202020204" pitchFamily="34" charset="0"/>
                <a:ea typeface="新細明體" panose="02020500000000000000" pitchFamily="18" charset="-120"/>
              </a:defRPr>
            </a:lvl4pPr>
            <a:lvl5pPr marL="2286000">
              <a:defRPr kumimoji="1">
                <a:solidFill>
                  <a:schemeClr val="tx1"/>
                </a:solidFill>
                <a:latin typeface="Arial" panose="020B0604020202020204" pitchFamily="34" charset="0"/>
                <a:ea typeface="新細明體" panose="02020500000000000000" pitchFamily="18" charset="-120"/>
              </a:defRPr>
            </a:lvl5pPr>
            <a:lvl6pPr marL="27432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32004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6576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41148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0" hangingPunct="0"/>
            <a:r>
              <a:rPr kumimoji="0" lang="en-US" altLang="zh-TW" sz="2000" b="0" dirty="0">
                <a:solidFill>
                  <a:srgbClr val="7FFF00"/>
                </a:solidFill>
                <a:effectLst>
                  <a:outerShdw blurRad="38100" dist="38100" dir="2700000" algn="tl">
                    <a:srgbClr val="000000"/>
                  </a:outerShdw>
                </a:effectLst>
                <a:latin typeface="Arial "/>
              </a:rPr>
              <a:t>【</a:t>
            </a:r>
            <a:r>
              <a:rPr kumimoji="0" lang="en-US" altLang="zh-TW" sz="2000" b="0" dirty="0" smtClean="0">
                <a:solidFill>
                  <a:srgbClr val="7FFF00"/>
                </a:solidFill>
                <a:effectLst>
                  <a:outerShdw blurRad="38100" dist="38100" dir="2700000" algn="tl">
                    <a:srgbClr val="000000"/>
                  </a:outerShdw>
                </a:effectLst>
                <a:latin typeface="Arial "/>
              </a:rPr>
              <a:t>2005.6.23 </a:t>
            </a:r>
            <a:r>
              <a:rPr kumimoji="0" lang="zh-TW" altLang="en-US" sz="2000" b="0" dirty="0" smtClean="0">
                <a:solidFill>
                  <a:srgbClr val="7FFF00"/>
                </a:solidFill>
                <a:effectLst>
                  <a:outerShdw blurRad="38100" dist="38100" dir="2700000" algn="tl">
                    <a:srgbClr val="000000"/>
                  </a:outerShdw>
                </a:effectLst>
                <a:latin typeface="Arial "/>
              </a:rPr>
              <a:t>奇</a:t>
            </a:r>
            <a:r>
              <a:rPr kumimoji="0" lang="zh-TW" altLang="en-US" sz="2000" b="0" dirty="0">
                <a:solidFill>
                  <a:srgbClr val="7FFF00"/>
                </a:solidFill>
                <a:effectLst>
                  <a:outerShdw blurRad="38100" dist="38100" dir="2700000" algn="tl">
                    <a:srgbClr val="000000"/>
                  </a:outerShdw>
                </a:effectLst>
                <a:latin typeface="Arial "/>
              </a:rPr>
              <a:t>摩新聞</a:t>
            </a:r>
            <a:r>
              <a:rPr kumimoji="0" lang="en-US" altLang="zh-TW" sz="2000" b="0" dirty="0">
                <a:solidFill>
                  <a:srgbClr val="7FFF00"/>
                </a:solidFill>
                <a:effectLst>
                  <a:outerShdw blurRad="38100" dist="38100" dir="2700000" algn="tl">
                    <a:srgbClr val="000000"/>
                  </a:outerShdw>
                </a:effectLst>
                <a:latin typeface="Arial "/>
              </a:rPr>
              <a:t>】</a:t>
            </a:r>
          </a:p>
        </p:txBody>
      </p:sp>
    </p:spTree>
    <p:extLst>
      <p:ext uri="{BB962C8B-B14F-4D97-AF65-F5344CB8AC3E}">
        <p14:creationId xmlns:p14="http://schemas.microsoft.com/office/powerpoint/2010/main" val="2334930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36051" y="233641"/>
            <a:ext cx="8526866" cy="562889"/>
          </a:xfrm>
        </p:spPr>
        <p:txBody>
          <a:bodyPr/>
          <a:lstStyle/>
          <a:p>
            <a:r>
              <a:rPr lang="zh-TW" altLang="en-US" sz="3600" dirty="0">
                <a:effectLst/>
              </a:rPr>
              <a:t>中和抗體</a:t>
            </a:r>
            <a:r>
              <a:rPr lang="zh-TW" altLang="en-US" sz="3600" dirty="0" smtClean="0">
                <a:effectLst/>
              </a:rPr>
              <a:t>與有症狀感染保護</a:t>
            </a:r>
            <a:r>
              <a:rPr lang="zh-TW" altLang="en-US" sz="3600" dirty="0">
                <a:effectLst/>
              </a:rPr>
              <a:t>效力的相關性</a:t>
            </a:r>
            <a:endParaRPr lang="zh-TW" altLang="zh-TW" sz="3600" dirty="0">
              <a:effectLst/>
            </a:endParaRPr>
          </a:p>
        </p:txBody>
      </p:sp>
      <p:sp>
        <p:nvSpPr>
          <p:cNvPr id="6" name="Rectangle 4"/>
          <p:cNvSpPr>
            <a:spLocks noChangeArrowheads="1"/>
          </p:cNvSpPr>
          <p:nvPr/>
        </p:nvSpPr>
        <p:spPr bwMode="auto">
          <a:xfrm>
            <a:off x="962055" y="6469395"/>
            <a:ext cx="469231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fontAlgn="base" hangingPunct="0">
              <a:spcBef>
                <a:spcPct val="0"/>
              </a:spcBef>
              <a:spcAft>
                <a:spcPct val="0"/>
              </a:spcAft>
            </a:pPr>
            <a:r>
              <a:rPr lang="en-US" altLang="zh-TW" sz="1400" b="0" dirty="0" err="1">
                <a:solidFill>
                  <a:srgbClr val="66FF33"/>
                </a:solidFill>
                <a:effectLst>
                  <a:outerShdw blurRad="38100" dist="38100" dir="2700000" algn="tl">
                    <a:srgbClr val="000000"/>
                  </a:outerShdw>
                </a:effectLst>
                <a:latin typeface="Times New Roman" panose="02020603050405020304" pitchFamily="18" charset="0"/>
                <a:ea typeface="新細明體" panose="02020500000000000000" pitchFamily="18" charset="-120"/>
              </a:rPr>
              <a:t>Khoury</a:t>
            </a:r>
            <a:r>
              <a:rPr lang="en-US" altLang="zh-TW" sz="1400" b="0" dirty="0">
                <a:solidFill>
                  <a:srgbClr val="66FF33"/>
                </a:solidFill>
                <a:effectLst>
                  <a:outerShdw blurRad="38100" dist="38100" dir="2700000" algn="tl">
                    <a:srgbClr val="000000"/>
                  </a:outerShdw>
                </a:effectLst>
                <a:latin typeface="Times New Roman" panose="02020603050405020304" pitchFamily="18" charset="0"/>
                <a:ea typeface="新細明體" panose="02020500000000000000" pitchFamily="18" charset="-120"/>
              </a:rPr>
              <a:t> DS. Nat Med 2021;doi: 10.1038/s41591-021-01377-8.</a:t>
            </a:r>
          </a:p>
        </p:txBody>
      </p:sp>
      <p:grpSp>
        <p:nvGrpSpPr>
          <p:cNvPr id="3" name="群組 2"/>
          <p:cNvGrpSpPr/>
          <p:nvPr/>
        </p:nvGrpSpPr>
        <p:grpSpPr>
          <a:xfrm>
            <a:off x="1392891" y="864814"/>
            <a:ext cx="5981700" cy="5343525"/>
            <a:chOff x="1392891" y="864814"/>
            <a:chExt cx="5981700" cy="5343525"/>
          </a:xfrm>
        </p:grpSpPr>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2891" y="864814"/>
              <a:ext cx="5981700" cy="5343525"/>
            </a:xfrm>
            <a:prstGeom prst="rect">
              <a:avLst/>
            </a:prstGeom>
          </p:spPr>
        </p:pic>
        <p:sp>
          <p:nvSpPr>
            <p:cNvPr id="8" name="文字方塊 7"/>
            <p:cNvSpPr txBox="1"/>
            <p:nvPr/>
          </p:nvSpPr>
          <p:spPr>
            <a:xfrm>
              <a:off x="2949621" y="4419600"/>
              <a:ext cx="1005403" cy="338554"/>
            </a:xfrm>
            <a:prstGeom prst="rect">
              <a:avLst/>
            </a:prstGeom>
            <a:noFill/>
          </p:spPr>
          <p:txBody>
            <a:bodyPr wrap="none" rtlCol="0">
              <a:spAutoFit/>
            </a:bodyPr>
            <a:lstStyle/>
            <a:p>
              <a:r>
                <a:rPr lang="zh-TW" altLang="en-US" sz="1600" dirty="0">
                  <a:solidFill>
                    <a:srgbClr val="C00000"/>
                  </a:solidFill>
                  <a:effectLst>
                    <a:glow rad="101600">
                      <a:schemeClr val="accent5">
                        <a:satMod val="175000"/>
                        <a:alpha val="40000"/>
                      </a:schemeClr>
                    </a:glow>
                  </a:effectLst>
                  <a:latin typeface="Arial Unicode MS" panose="020B0604020202020204" pitchFamily="34" charset="-120"/>
                </a:rPr>
                <a:t>中國科興</a:t>
              </a:r>
            </a:p>
          </p:txBody>
        </p:sp>
        <p:sp>
          <p:nvSpPr>
            <p:cNvPr id="9" name="文字方塊 8"/>
            <p:cNvSpPr txBox="1"/>
            <p:nvPr/>
          </p:nvSpPr>
          <p:spPr>
            <a:xfrm>
              <a:off x="4174382" y="3738282"/>
              <a:ext cx="1199367" cy="307777"/>
            </a:xfrm>
            <a:prstGeom prst="rect">
              <a:avLst/>
            </a:prstGeom>
            <a:noFill/>
          </p:spPr>
          <p:txBody>
            <a:bodyPr wrap="none" rtlCol="0">
              <a:spAutoFit/>
            </a:bodyPr>
            <a:lstStyle/>
            <a:p>
              <a:r>
                <a:rPr lang="en-US" altLang="zh-TW" sz="1400" dirty="0">
                  <a:solidFill>
                    <a:srgbClr val="C00000"/>
                  </a:solidFill>
                  <a:effectLst>
                    <a:glow rad="101600">
                      <a:schemeClr val="accent5">
                        <a:satMod val="175000"/>
                        <a:alpha val="40000"/>
                      </a:schemeClr>
                    </a:glow>
                  </a:effectLst>
                  <a:latin typeface="Arial Unicode MS" panose="020B0604020202020204" pitchFamily="34" charset="-120"/>
                </a:rPr>
                <a:t>AstraZeneca</a:t>
              </a:r>
              <a:endParaRPr lang="zh-TW" altLang="en-US" sz="1400" dirty="0">
                <a:solidFill>
                  <a:srgbClr val="C00000"/>
                </a:solidFill>
                <a:effectLst>
                  <a:glow rad="101600">
                    <a:schemeClr val="accent5">
                      <a:satMod val="175000"/>
                      <a:alpha val="40000"/>
                    </a:schemeClr>
                  </a:glow>
                </a:effectLst>
                <a:latin typeface="Arial Unicode MS" panose="020B0604020202020204" pitchFamily="34" charset="-120"/>
              </a:endParaRPr>
            </a:p>
          </p:txBody>
        </p:sp>
        <p:sp>
          <p:nvSpPr>
            <p:cNvPr id="10" name="文字方塊 9"/>
            <p:cNvSpPr txBox="1"/>
            <p:nvPr/>
          </p:nvSpPr>
          <p:spPr>
            <a:xfrm>
              <a:off x="2321244" y="2800138"/>
              <a:ext cx="1531188" cy="276999"/>
            </a:xfrm>
            <a:prstGeom prst="rect">
              <a:avLst/>
            </a:prstGeom>
            <a:noFill/>
          </p:spPr>
          <p:txBody>
            <a:bodyPr wrap="none" rtlCol="0">
              <a:spAutoFit/>
            </a:bodyPr>
            <a:lstStyle/>
            <a:p>
              <a:r>
                <a:rPr lang="en-US" altLang="zh-TW" sz="1200" dirty="0">
                  <a:solidFill>
                    <a:srgbClr val="C00000"/>
                  </a:solidFill>
                  <a:effectLst>
                    <a:glow rad="101600">
                      <a:schemeClr val="accent5">
                        <a:satMod val="175000"/>
                        <a:alpha val="40000"/>
                      </a:schemeClr>
                    </a:glow>
                  </a:effectLst>
                  <a:latin typeface="Arial Unicode MS" panose="020B0604020202020204" pitchFamily="34" charset="-120"/>
                </a:rPr>
                <a:t>Johnson &amp; Johnson</a:t>
              </a:r>
              <a:endParaRPr lang="zh-TW" altLang="en-US" sz="1200" dirty="0">
                <a:solidFill>
                  <a:srgbClr val="C00000"/>
                </a:solidFill>
                <a:effectLst>
                  <a:glow rad="101600">
                    <a:schemeClr val="accent5">
                      <a:satMod val="175000"/>
                      <a:alpha val="40000"/>
                    </a:schemeClr>
                  </a:glow>
                </a:effectLst>
                <a:latin typeface="Arial Unicode MS" panose="020B0604020202020204" pitchFamily="34" charset="-120"/>
              </a:endParaRPr>
            </a:p>
          </p:txBody>
        </p:sp>
        <p:sp>
          <p:nvSpPr>
            <p:cNvPr id="12" name="文字方塊 11"/>
            <p:cNvSpPr txBox="1"/>
            <p:nvPr/>
          </p:nvSpPr>
          <p:spPr>
            <a:xfrm>
              <a:off x="3154804" y="2393300"/>
              <a:ext cx="595035" cy="338554"/>
            </a:xfrm>
            <a:prstGeom prst="rect">
              <a:avLst/>
            </a:prstGeom>
            <a:noFill/>
          </p:spPr>
          <p:txBody>
            <a:bodyPr wrap="none" rtlCol="0">
              <a:spAutoFit/>
            </a:bodyPr>
            <a:lstStyle/>
            <a:p>
              <a:r>
                <a:rPr lang="zh-TW" altLang="en-US" sz="1600" dirty="0">
                  <a:solidFill>
                    <a:srgbClr val="C00000"/>
                  </a:solidFill>
                  <a:effectLst>
                    <a:glow rad="101600">
                      <a:schemeClr val="accent5">
                        <a:satMod val="175000"/>
                        <a:alpha val="40000"/>
                      </a:schemeClr>
                    </a:glow>
                  </a:effectLst>
                  <a:latin typeface="Arial Unicode MS" panose="020B0604020202020204" pitchFamily="34" charset="-120"/>
                </a:rPr>
                <a:t>印度</a:t>
              </a:r>
            </a:p>
          </p:txBody>
        </p:sp>
        <p:sp>
          <p:nvSpPr>
            <p:cNvPr id="13" name="文字方塊 12"/>
            <p:cNvSpPr txBox="1"/>
            <p:nvPr/>
          </p:nvSpPr>
          <p:spPr>
            <a:xfrm>
              <a:off x="2594205" y="2015941"/>
              <a:ext cx="1210588" cy="338554"/>
            </a:xfrm>
            <a:prstGeom prst="rect">
              <a:avLst/>
            </a:prstGeom>
            <a:noFill/>
          </p:spPr>
          <p:txBody>
            <a:bodyPr wrap="none" rtlCol="0">
              <a:spAutoFit/>
            </a:bodyPr>
            <a:lstStyle/>
            <a:p>
              <a:r>
                <a:rPr lang="zh-TW" altLang="en-US" sz="1600" dirty="0">
                  <a:solidFill>
                    <a:srgbClr val="C00000"/>
                  </a:solidFill>
                  <a:effectLst>
                    <a:glow rad="101600">
                      <a:schemeClr val="accent5">
                        <a:satMod val="175000"/>
                        <a:alpha val="40000"/>
                      </a:schemeClr>
                    </a:glow>
                  </a:effectLst>
                  <a:latin typeface="Arial Unicode MS" panose="020B0604020202020204" pitchFamily="34" charset="-120"/>
                </a:rPr>
                <a:t>痊癒者血清</a:t>
              </a:r>
            </a:p>
          </p:txBody>
        </p:sp>
        <p:sp>
          <p:nvSpPr>
            <p:cNvPr id="14" name="文字方塊 13"/>
            <p:cNvSpPr txBox="1"/>
            <p:nvPr/>
          </p:nvSpPr>
          <p:spPr>
            <a:xfrm>
              <a:off x="2833426" y="1710352"/>
              <a:ext cx="952505" cy="307777"/>
            </a:xfrm>
            <a:prstGeom prst="rect">
              <a:avLst/>
            </a:prstGeom>
            <a:noFill/>
          </p:spPr>
          <p:txBody>
            <a:bodyPr wrap="none" rtlCol="0">
              <a:spAutoFit/>
            </a:bodyPr>
            <a:lstStyle/>
            <a:p>
              <a:r>
                <a:rPr lang="en-US" altLang="zh-TW" sz="1400" dirty="0">
                  <a:solidFill>
                    <a:srgbClr val="C00000"/>
                  </a:solidFill>
                  <a:effectLst>
                    <a:glow rad="101600">
                      <a:schemeClr val="accent5">
                        <a:satMod val="175000"/>
                        <a:alpha val="40000"/>
                      </a:schemeClr>
                    </a:glow>
                  </a:effectLst>
                  <a:latin typeface="Arial Unicode MS" panose="020B0604020202020204" pitchFamily="34" charset="-120"/>
                </a:rPr>
                <a:t>Sputnik V</a:t>
              </a:r>
              <a:endParaRPr lang="zh-TW" altLang="en-US" sz="1400" dirty="0">
                <a:solidFill>
                  <a:srgbClr val="C00000"/>
                </a:solidFill>
                <a:effectLst>
                  <a:glow rad="101600">
                    <a:schemeClr val="accent5">
                      <a:satMod val="175000"/>
                      <a:alpha val="40000"/>
                    </a:schemeClr>
                  </a:glow>
                </a:effectLst>
                <a:latin typeface="Arial Unicode MS" panose="020B0604020202020204" pitchFamily="34" charset="-120"/>
              </a:endParaRPr>
            </a:p>
          </p:txBody>
        </p:sp>
        <p:sp>
          <p:nvSpPr>
            <p:cNvPr id="15" name="文字方塊 14"/>
            <p:cNvSpPr txBox="1"/>
            <p:nvPr/>
          </p:nvSpPr>
          <p:spPr>
            <a:xfrm>
              <a:off x="4073539" y="1268225"/>
              <a:ext cx="1051891" cy="307777"/>
            </a:xfrm>
            <a:prstGeom prst="rect">
              <a:avLst/>
            </a:prstGeom>
            <a:noFill/>
          </p:spPr>
          <p:txBody>
            <a:bodyPr wrap="none" rtlCol="0">
              <a:spAutoFit/>
            </a:bodyPr>
            <a:lstStyle/>
            <a:p>
              <a:r>
                <a:rPr lang="en-US" altLang="zh-TW" sz="1400" dirty="0">
                  <a:solidFill>
                    <a:srgbClr val="C00000"/>
                  </a:solidFill>
                  <a:effectLst>
                    <a:glow rad="101600">
                      <a:schemeClr val="accent5">
                        <a:satMod val="175000"/>
                        <a:alpha val="40000"/>
                      </a:schemeClr>
                    </a:glow>
                  </a:effectLst>
                  <a:latin typeface="Arial Unicode MS" panose="020B0604020202020204" pitchFamily="34" charset="-120"/>
                </a:rPr>
                <a:t>Pfizer/BNT</a:t>
              </a:r>
              <a:endParaRPr lang="zh-TW" altLang="en-US" sz="1400" dirty="0">
                <a:solidFill>
                  <a:srgbClr val="C00000"/>
                </a:solidFill>
                <a:effectLst>
                  <a:glow rad="101600">
                    <a:schemeClr val="accent5">
                      <a:satMod val="175000"/>
                      <a:alpha val="40000"/>
                    </a:schemeClr>
                  </a:glow>
                </a:effectLst>
                <a:latin typeface="Arial Unicode MS" panose="020B0604020202020204" pitchFamily="34" charset="-120"/>
              </a:endParaRPr>
            </a:p>
          </p:txBody>
        </p:sp>
        <p:sp>
          <p:nvSpPr>
            <p:cNvPr id="16" name="文字方塊 15"/>
            <p:cNvSpPr txBox="1"/>
            <p:nvPr/>
          </p:nvSpPr>
          <p:spPr>
            <a:xfrm>
              <a:off x="6204155" y="2085523"/>
              <a:ext cx="889987" cy="307777"/>
            </a:xfrm>
            <a:prstGeom prst="rect">
              <a:avLst/>
            </a:prstGeom>
            <a:noFill/>
          </p:spPr>
          <p:txBody>
            <a:bodyPr wrap="none" rtlCol="0">
              <a:spAutoFit/>
            </a:bodyPr>
            <a:lstStyle/>
            <a:p>
              <a:r>
                <a:rPr lang="en-US" altLang="zh-TW" sz="1400" dirty="0" err="1">
                  <a:solidFill>
                    <a:srgbClr val="C00000"/>
                  </a:solidFill>
                  <a:effectLst>
                    <a:glow rad="101600">
                      <a:schemeClr val="accent5">
                        <a:satMod val="175000"/>
                        <a:alpha val="40000"/>
                      </a:schemeClr>
                    </a:glow>
                  </a:effectLst>
                  <a:latin typeface="Arial Unicode MS" panose="020B0604020202020204" pitchFamily="34" charset="-120"/>
                </a:rPr>
                <a:t>Moderna</a:t>
              </a:r>
              <a:endParaRPr lang="zh-TW" altLang="en-US" sz="1400" dirty="0">
                <a:solidFill>
                  <a:srgbClr val="C00000"/>
                </a:solidFill>
                <a:effectLst>
                  <a:glow rad="101600">
                    <a:schemeClr val="accent5">
                      <a:satMod val="175000"/>
                      <a:alpha val="40000"/>
                    </a:schemeClr>
                  </a:glow>
                </a:effectLst>
                <a:latin typeface="Arial Unicode MS" panose="020B0604020202020204" pitchFamily="34" charset="-120"/>
              </a:endParaRPr>
            </a:p>
          </p:txBody>
        </p:sp>
        <p:sp>
          <p:nvSpPr>
            <p:cNvPr id="17" name="文字方塊 16"/>
            <p:cNvSpPr txBox="1"/>
            <p:nvPr/>
          </p:nvSpPr>
          <p:spPr>
            <a:xfrm>
              <a:off x="5818815" y="1167391"/>
              <a:ext cx="881973" cy="307777"/>
            </a:xfrm>
            <a:prstGeom prst="rect">
              <a:avLst/>
            </a:prstGeom>
            <a:noFill/>
          </p:spPr>
          <p:txBody>
            <a:bodyPr wrap="none" rtlCol="0">
              <a:spAutoFit/>
            </a:bodyPr>
            <a:lstStyle/>
            <a:p>
              <a:r>
                <a:rPr lang="en-US" altLang="zh-TW" sz="1400" dirty="0" err="1">
                  <a:solidFill>
                    <a:srgbClr val="C00000"/>
                  </a:solidFill>
                  <a:effectLst>
                    <a:glow rad="101600">
                      <a:schemeClr val="accent5">
                        <a:satMod val="175000"/>
                        <a:alpha val="40000"/>
                      </a:schemeClr>
                    </a:glow>
                  </a:effectLst>
                  <a:latin typeface="Arial Unicode MS" panose="020B0604020202020204" pitchFamily="34" charset="-120"/>
                </a:rPr>
                <a:t>Novavax</a:t>
              </a:r>
              <a:endParaRPr lang="zh-TW" altLang="en-US" sz="1400" dirty="0">
                <a:solidFill>
                  <a:srgbClr val="C00000"/>
                </a:solidFill>
                <a:effectLst>
                  <a:glow rad="101600">
                    <a:schemeClr val="accent5">
                      <a:satMod val="175000"/>
                      <a:alpha val="40000"/>
                    </a:schemeClr>
                  </a:glow>
                </a:effectLst>
                <a:latin typeface="Arial Unicode MS" panose="020B0604020202020204" pitchFamily="34" charset="-120"/>
              </a:endParaRPr>
            </a:p>
          </p:txBody>
        </p:sp>
      </p:grpSp>
      <p:sp>
        <p:nvSpPr>
          <p:cNvPr id="4" name="文字方塊 3"/>
          <p:cNvSpPr txBox="1"/>
          <p:nvPr/>
        </p:nvSpPr>
        <p:spPr>
          <a:xfrm>
            <a:off x="5292080" y="4054043"/>
            <a:ext cx="1620957" cy="523220"/>
          </a:xfrm>
          <a:prstGeom prst="rect">
            <a:avLst/>
          </a:prstGeom>
          <a:noFill/>
        </p:spPr>
        <p:txBody>
          <a:bodyPr wrap="none" rtlCol="0">
            <a:spAutoFit/>
          </a:bodyPr>
          <a:lstStyle/>
          <a:p>
            <a:r>
              <a:rPr lang="zh-TW" altLang="en-US" sz="2800" dirty="0" smtClean="0">
                <a:solidFill>
                  <a:srgbClr val="C00000"/>
                </a:solidFill>
                <a:latin typeface="標楷體" panose="03000509000000000000" pitchFamily="65" charset="-120"/>
                <a:ea typeface="標楷體" panose="03000509000000000000" pitchFamily="65" charset="-120"/>
              </a:rPr>
              <a:t>免疫橋接</a:t>
            </a:r>
            <a:endParaRPr lang="zh-TW" altLang="en-US" sz="2800" dirty="0">
              <a:solidFill>
                <a:srgbClr val="C00000"/>
              </a:solidFill>
              <a:latin typeface="標楷體" panose="03000509000000000000" pitchFamily="65" charset="-120"/>
              <a:ea typeface="標楷體" panose="03000509000000000000" pitchFamily="65" charset="-120"/>
            </a:endParaRPr>
          </a:p>
        </p:txBody>
      </p:sp>
      <p:sp>
        <p:nvSpPr>
          <p:cNvPr id="18" name="文字方塊 17"/>
          <p:cNvSpPr txBox="1"/>
          <p:nvPr/>
        </p:nvSpPr>
        <p:spPr>
          <a:xfrm>
            <a:off x="4174382" y="5306692"/>
            <a:ext cx="1210588" cy="400110"/>
          </a:xfrm>
          <a:prstGeom prst="rect">
            <a:avLst/>
          </a:prstGeom>
          <a:noFill/>
        </p:spPr>
        <p:txBody>
          <a:bodyPr wrap="none" rtlCol="0">
            <a:spAutoFit/>
          </a:bodyPr>
          <a:lstStyle/>
          <a:p>
            <a:r>
              <a:rPr lang="zh-TW" altLang="en-US" sz="2000" dirty="0" smtClean="0">
                <a:solidFill>
                  <a:srgbClr val="0070C0"/>
                </a:solidFill>
                <a:latin typeface="標楷體" panose="03000509000000000000" pitchFamily="65" charset="-120"/>
                <a:ea typeface="標楷體" panose="03000509000000000000" pitchFamily="65" charset="-120"/>
              </a:rPr>
              <a:t>抗體濃度</a:t>
            </a:r>
            <a:endParaRPr lang="zh-TW" altLang="en-US" sz="2000" dirty="0">
              <a:solidFill>
                <a:srgbClr val="0070C0"/>
              </a:solidFill>
              <a:latin typeface="標楷體" panose="03000509000000000000" pitchFamily="65" charset="-120"/>
              <a:ea typeface="標楷體" panose="03000509000000000000" pitchFamily="65" charset="-120"/>
            </a:endParaRPr>
          </a:p>
        </p:txBody>
      </p:sp>
      <p:sp>
        <p:nvSpPr>
          <p:cNvPr id="19" name="文字方塊 18"/>
          <p:cNvSpPr txBox="1"/>
          <p:nvPr/>
        </p:nvSpPr>
        <p:spPr>
          <a:xfrm rot="16200000">
            <a:off x="1006324" y="2001772"/>
            <a:ext cx="1210588" cy="400110"/>
          </a:xfrm>
          <a:prstGeom prst="rect">
            <a:avLst/>
          </a:prstGeom>
          <a:noFill/>
        </p:spPr>
        <p:txBody>
          <a:bodyPr wrap="none" rtlCol="0">
            <a:spAutoFit/>
          </a:bodyPr>
          <a:lstStyle/>
          <a:p>
            <a:r>
              <a:rPr lang="zh-TW" altLang="en-US" sz="2000" dirty="0" smtClean="0">
                <a:solidFill>
                  <a:srgbClr val="0070C0"/>
                </a:solidFill>
                <a:latin typeface="標楷體" panose="03000509000000000000" pitchFamily="65" charset="-120"/>
                <a:ea typeface="標楷體" panose="03000509000000000000" pitchFamily="65" charset="-120"/>
              </a:rPr>
              <a:t>保護效力</a:t>
            </a:r>
            <a:endParaRPr lang="zh-TW" altLang="en-US" sz="2000" dirty="0">
              <a:solidFill>
                <a:srgbClr val="0070C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17046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p:txBody>
          <a:bodyPr/>
          <a:lstStyle/>
          <a:p>
            <a:r>
              <a:rPr lang="zh-TW" altLang="en-US" sz="3200" dirty="0"/>
              <a:t>群體</a:t>
            </a:r>
            <a:r>
              <a:rPr lang="zh-TW" altLang="en-US" sz="3200" dirty="0" smtClean="0"/>
              <a:t>免疫或群體保護</a:t>
            </a:r>
            <a:r>
              <a:rPr lang="zh-TW" altLang="en-US" sz="3200" dirty="0"/>
              <a:t/>
            </a:r>
            <a:br>
              <a:rPr lang="zh-TW" altLang="en-US" sz="3200" dirty="0"/>
            </a:br>
            <a:r>
              <a:rPr lang="en-US" altLang="zh-TW" sz="3200" dirty="0">
                <a:solidFill>
                  <a:srgbClr val="FFFFFF"/>
                </a:solidFill>
              </a:rPr>
              <a:t>Herd </a:t>
            </a:r>
            <a:r>
              <a:rPr lang="en-US" altLang="zh-TW" sz="3200" dirty="0" smtClean="0">
                <a:solidFill>
                  <a:srgbClr val="FFFFFF"/>
                </a:solidFill>
              </a:rPr>
              <a:t>immunity or herd protection</a:t>
            </a:r>
            <a:endParaRPr lang="en-US" altLang="zh-TW" sz="3200" dirty="0">
              <a:solidFill>
                <a:srgbClr val="FFFFFF"/>
              </a:solidFill>
            </a:endParaRPr>
          </a:p>
        </p:txBody>
      </p:sp>
      <p:sp>
        <p:nvSpPr>
          <p:cNvPr id="335875" name="Rectangle 3"/>
          <p:cNvSpPr>
            <a:spLocks noGrp="1" noChangeArrowheads="1"/>
          </p:cNvSpPr>
          <p:nvPr>
            <p:ph type="body" idx="1"/>
          </p:nvPr>
        </p:nvSpPr>
        <p:spPr>
          <a:xfrm>
            <a:off x="579437" y="1188125"/>
            <a:ext cx="8137525" cy="1439862"/>
          </a:xfrm>
        </p:spPr>
        <p:txBody>
          <a:bodyPr/>
          <a:lstStyle/>
          <a:p>
            <a:r>
              <a:rPr lang="zh-TW" altLang="en-US" sz="2800" dirty="0">
                <a:solidFill>
                  <a:schemeClr val="bg1"/>
                </a:solidFill>
              </a:rPr>
              <a:t>人傳人的疾病</a:t>
            </a:r>
          </a:p>
          <a:p>
            <a:r>
              <a:rPr lang="zh-TW" altLang="en-US" sz="2800" dirty="0">
                <a:solidFill>
                  <a:schemeClr val="bg1"/>
                </a:solidFill>
              </a:rPr>
              <a:t>人群疫苗接種率超過某數值後，未接種疫苗者也受到保護</a:t>
            </a: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2636244"/>
            <a:ext cx="6649919" cy="3744416"/>
          </a:xfrm>
          <a:prstGeom prst="rect">
            <a:avLst/>
          </a:prstGeom>
        </p:spPr>
      </p:pic>
      <p:sp>
        <p:nvSpPr>
          <p:cNvPr id="3" name="矩形 2"/>
          <p:cNvSpPr/>
          <p:nvPr/>
        </p:nvSpPr>
        <p:spPr>
          <a:xfrm>
            <a:off x="1547664" y="6380661"/>
            <a:ext cx="6192688" cy="276999"/>
          </a:xfrm>
          <a:prstGeom prst="rect">
            <a:avLst/>
          </a:prstGeom>
        </p:spPr>
        <p:txBody>
          <a:bodyPr wrap="square">
            <a:spAutoFit/>
          </a:bodyPr>
          <a:lstStyle/>
          <a:p>
            <a:pPr>
              <a:spcAft>
                <a:spcPts val="0"/>
              </a:spcAft>
            </a:pPr>
            <a:r>
              <a:rPr lang="en-US" altLang="zh-TW" sz="1200" b="0" kern="100" dirty="0">
                <a:solidFill>
                  <a:srgbClr val="00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U.S. Government Accountability Office (https://www.gao.gov/products/GAO-20-646SP)</a:t>
            </a:r>
            <a:endParaRPr lang="zh-TW" altLang="zh-TW" sz="1200" b="0" kern="100" dirty="0">
              <a:solidFill>
                <a:srgbClr val="00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2000054"/>
      </p:ext>
    </p:extLst>
  </p:cSld>
  <p:clrMapOvr>
    <a:masterClrMapping/>
  </p:clrMapOvr>
</p:sld>
</file>

<file path=ppt/theme/theme1.xml><?xml version="1.0" encoding="utf-8"?>
<a:theme xmlns:a="http://schemas.openxmlformats.org/drawingml/2006/main" name="sars02">
  <a:themeElements>
    <a:clrScheme name="sars0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ars02">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TW" altLang="en-US" sz="2400" b="1" i="0" u="none" strike="noStrike" cap="none" normalizeH="0" baseline="0" smtClean="0">
            <a:ln>
              <a:noFill/>
            </a:ln>
            <a:solidFill>
              <a:schemeClr val="tx1"/>
            </a:solidFill>
            <a:effectLst/>
            <a:latin typeface="Arial Black" panose="020B0A04020102020204" pitchFamily="34" charset="0"/>
            <a:ea typeface="新細明體" panose="02020500000000000000" pitchFamily="18"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TW" altLang="en-US" sz="2400" b="1" i="0" u="none" strike="noStrike" cap="none" normalizeH="0" baseline="0" smtClean="0">
            <a:ln>
              <a:noFill/>
            </a:ln>
            <a:solidFill>
              <a:schemeClr val="tx1"/>
            </a:solidFill>
            <a:effectLst/>
            <a:latin typeface="Arial Black" panose="020B0A04020102020204" pitchFamily="34" charset="0"/>
            <a:ea typeface="新細明體" panose="02020500000000000000" pitchFamily="18" charset="-120"/>
          </a:defRPr>
        </a:defPPr>
      </a:lstStyle>
    </a:lnDef>
  </a:objectDefaults>
  <a:extraClrSchemeLst>
    <a:extraClrScheme>
      <a:clrScheme name="sars0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rs0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rs0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rs0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rs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rs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rs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sars02">
  <a:themeElements>
    <a:clrScheme name="sars0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ars02">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TW" altLang="en-US" sz="2400" b="1" i="0" u="none" strike="noStrike" cap="none" normalizeH="0" baseline="0" smtClean="0">
            <a:ln>
              <a:noFill/>
            </a:ln>
            <a:solidFill>
              <a:schemeClr val="tx1"/>
            </a:solidFill>
            <a:effectLst/>
            <a:latin typeface="Arial Black" pitchFamily="34" charset="0"/>
            <a:ea typeface="新細明體" pitchFamily="18"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TW" altLang="en-US" sz="2400" b="1" i="0" u="none" strike="noStrike" cap="none" normalizeH="0" baseline="0" smtClean="0">
            <a:ln>
              <a:noFill/>
            </a:ln>
            <a:solidFill>
              <a:schemeClr val="tx1"/>
            </a:solidFill>
            <a:effectLst/>
            <a:latin typeface="Arial Black" pitchFamily="34" charset="0"/>
            <a:ea typeface="新細明體" pitchFamily="18" charset="-120"/>
          </a:defRPr>
        </a:defPPr>
      </a:lstStyle>
    </a:lnDef>
  </a:objectDefaults>
  <a:extraClrSchemeLst>
    <a:extraClrScheme>
      <a:clrScheme name="sars0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rs0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rs0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rs0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rs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rs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rs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jaund_diarr_婦幼">
  <a:themeElements>
    <a:clrScheme name="jaund_diarr_婦幼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jaund_diarr_婦幼">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TW" altLang="en-US" sz="2400" b="1" i="0" u="none" strike="noStrike" cap="none" normalizeH="0" baseline="0" smtClean="0">
            <a:ln>
              <a:noFill/>
            </a:ln>
            <a:solidFill>
              <a:schemeClr val="tx1"/>
            </a:solidFill>
            <a:effectLst/>
            <a:latin typeface="Arial Black" panose="020B0A04020102020204" pitchFamily="34" charset="0"/>
            <a:ea typeface="新細明體" panose="02020500000000000000" pitchFamily="18"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TW" altLang="en-US" sz="2400" b="1" i="0" u="none" strike="noStrike" cap="none" normalizeH="0" baseline="0" smtClean="0">
            <a:ln>
              <a:noFill/>
            </a:ln>
            <a:solidFill>
              <a:schemeClr val="tx1"/>
            </a:solidFill>
            <a:effectLst/>
            <a:latin typeface="Arial Black" panose="020B0A04020102020204" pitchFamily="34" charset="0"/>
            <a:ea typeface="新細明體" panose="02020500000000000000" pitchFamily="18" charset="-120"/>
          </a:defRPr>
        </a:defPPr>
      </a:lstStyle>
    </a:lnDef>
  </a:objectDefaults>
  <a:extraClrSchemeLst>
    <a:extraClrScheme>
      <a:clrScheme name="jaund_diarr_婦幼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jaund_diarr_婦幼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jaund_diarr_婦幼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jaund_diarr_婦幼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jaund_diarr_婦幼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jaund_diarr_婦幼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jaund_diarr_婦幼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HPV_GSK02</Template>
  <TotalTime>1515</TotalTime>
  <Words>1728</Words>
  <Application>Microsoft Office PowerPoint</Application>
  <PresentationFormat>如螢幕大小 (4:3)</PresentationFormat>
  <Paragraphs>174</Paragraphs>
  <Slides>35</Slides>
  <Notes>0</Notes>
  <HiddenSlides>0</HiddenSlides>
  <MMClips>0</MMClips>
  <ScaleCrop>false</ScaleCrop>
  <HeadingPairs>
    <vt:vector size="6" baseType="variant">
      <vt:variant>
        <vt:lpstr>使用字型</vt:lpstr>
      </vt:variant>
      <vt:variant>
        <vt:i4>11</vt:i4>
      </vt:variant>
      <vt:variant>
        <vt:lpstr>佈景主題</vt:lpstr>
      </vt:variant>
      <vt:variant>
        <vt:i4>3</vt:i4>
      </vt:variant>
      <vt:variant>
        <vt:lpstr>投影片標題</vt:lpstr>
      </vt:variant>
      <vt:variant>
        <vt:i4>35</vt:i4>
      </vt:variant>
    </vt:vector>
  </HeadingPairs>
  <TitlesOfParts>
    <vt:vector size="49" baseType="lpstr">
      <vt:lpstr>Arail</vt:lpstr>
      <vt:lpstr>Arial </vt:lpstr>
      <vt:lpstr>Arial Unicode MS</vt:lpstr>
      <vt:lpstr>新細明體</vt:lpstr>
      <vt:lpstr>標楷體</vt:lpstr>
      <vt:lpstr>Arial</vt:lpstr>
      <vt:lpstr>Arial Black</vt:lpstr>
      <vt:lpstr>Calibri</vt:lpstr>
      <vt:lpstr>Monotype Sorts</vt:lpstr>
      <vt:lpstr>Times New Roman</vt:lpstr>
      <vt:lpstr>Wingdings</vt:lpstr>
      <vt:lpstr>sars02</vt:lpstr>
      <vt:lpstr>3_sars02</vt:lpstr>
      <vt:lpstr>jaund_diarr_婦幼</vt:lpstr>
      <vt:lpstr>疫苗與 人體免疫機制</vt:lpstr>
      <vt:lpstr>對抗感染症的免疫反應</vt:lpstr>
      <vt:lpstr>免疫反應的專一性 (specificity) 只能辨識一種抗原的一個特定部位</vt:lpstr>
      <vt:lpstr>疫苗：刺激免疫反應但不致病</vt:lpstr>
      <vt:lpstr>Immune memory  免疫記憶</vt:lpstr>
      <vt:lpstr>主動性免疫 Active immunization</vt:lpstr>
      <vt:lpstr>中國大陸的活性減毒疫苗 接種日本疫苗後發生腦炎？</vt:lpstr>
      <vt:lpstr>中和抗體與有症狀感染保護效力的相關性</vt:lpstr>
      <vt:lpstr>群體免疫或群體保護 Herd immunity or herd protection</vt:lpstr>
      <vt:lpstr>年輕女性與男性(12-26 yrs)的生殖器疣發生率減少 2011, 澳洲</vt:lpstr>
      <vt:lpstr>群體免疫與疫苗接種 2021.2.20, The New York Times</vt:lpstr>
      <vt:lpstr>新冠病毒抗體無法阻止無症狀感染 南非，2022</vt:lpstr>
      <vt:lpstr>接種AstraZeneca疫苗後，病毒排出時間縮短  英國，2021</vt:lpstr>
      <vt:lpstr>疫苗保護持續時間</vt:lpstr>
      <vt:lpstr>麻疹抗體陽性率隨著年齡上升逐漸下降      台灣，2007</vt:lpstr>
      <vt:lpstr>想終身免疫 專家：要反覆曝露 中央社，2013.11.16</vt:lpstr>
      <vt:lpstr>Dr. Anthony Fauci says there’s a chance coronavirus vaccine may not provide immunity for very long  June 3, 2020, CNBC</vt:lpstr>
      <vt:lpstr>BioNTech/輝瑞新冠疫苗保護力的下降 2021, 卡達</vt:lpstr>
      <vt:lpstr>BioNTech/輝瑞新冠疫苗保護力的下降 2021, 卡達</vt:lpstr>
      <vt:lpstr>免疫系統：B細胞與T細胞</vt:lpstr>
      <vt:lpstr>Delta逼英國再封城！醫揪台致命關鍵：爆發無法收拾   2021.6.27 TVBS</vt:lpstr>
      <vt:lpstr>Omicron 32變、比Delta更強！林OO憂心「這次可能不是狼來了」  2021.11.29 遠見</vt:lpstr>
      <vt:lpstr>「大家對Delta過分恐慌」 專家：台灣人有這法寶守得住   2021.9.8 聯合報</vt:lpstr>
      <vt:lpstr>免疫系統：B細胞與T細胞</vt:lpstr>
      <vt:lpstr>全球新冠疫情狀況 直至2022.9.13，台灣疾病管制署</vt:lpstr>
      <vt:lpstr>人類冠狀病毒229E 2020, 美國</vt:lpstr>
      <vt:lpstr>因為冠狀病毒不斷突變，所有人都會不斷得到冠狀病毒感染，進而維持持久的免疫力 N=10, 1985-2020, 荷蘭</vt:lpstr>
      <vt:lpstr>新冠病毒未來會感冒化</vt:lpstr>
      <vt:lpstr>PowerPoint 簡報</vt:lpstr>
      <vt:lpstr>新冠 RNA 疫苗 N=195, 2 doses, 18~85 years, Pfizer/BioNTech</vt:lpstr>
      <vt:lpstr>新冠猿猴腺病毒疫苗 (chimpanzee adenovirus vaccine)  N=1077, 18~85 years, Oxford/AstraZeneca, 2020</vt:lpstr>
      <vt:lpstr>疫苗的效果</vt:lpstr>
      <vt:lpstr>COVID-19 疫苗對於重症的保護效果 2022, Review</vt:lpstr>
      <vt:lpstr>第三劑AstraZeneca新冠疫苗的抗體反應 第二劑疫苗6~12個月後，英國，2021</vt:lpstr>
      <vt:lpstr>第三劑AstraZeneca新冠疫苗的T細胞反應 第二劑疫苗6~12個月後，英國，2021</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基礎疫苗學</dc:title>
  <dc:creator>.</dc:creator>
  <dc:description>2020.10.30 MSD</dc:description>
  <cp:lastModifiedBy>PI</cp:lastModifiedBy>
  <cp:revision>159</cp:revision>
  <dcterms:created xsi:type="dcterms:W3CDTF">2011-11-14T02:41:59Z</dcterms:created>
  <dcterms:modified xsi:type="dcterms:W3CDTF">2022-11-09T04:31:57Z</dcterms:modified>
</cp:coreProperties>
</file>