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6" r:id="rId3"/>
  </p:sldMasterIdLst>
  <p:notesMasterIdLst>
    <p:notesMasterId r:id="rId20"/>
  </p:notesMasterIdLst>
  <p:handoutMasterIdLst>
    <p:handoutMasterId r:id="rId21"/>
  </p:handoutMasterIdLst>
  <p:sldIdLst>
    <p:sldId id="525" r:id="rId4"/>
    <p:sldId id="695" r:id="rId5"/>
    <p:sldId id="694" r:id="rId6"/>
    <p:sldId id="650" r:id="rId7"/>
    <p:sldId id="696" r:id="rId8"/>
    <p:sldId id="697" r:id="rId9"/>
    <p:sldId id="693" r:id="rId10"/>
    <p:sldId id="651" r:id="rId11"/>
    <p:sldId id="687" r:id="rId12"/>
    <p:sldId id="666" r:id="rId13"/>
    <p:sldId id="698" r:id="rId14"/>
    <p:sldId id="622" r:id="rId15"/>
    <p:sldId id="653" r:id="rId16"/>
    <p:sldId id="654" r:id="rId17"/>
    <p:sldId id="701" r:id="rId18"/>
    <p:sldId id="702" r:id="rId19"/>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339933"/>
    <a:srgbClr val="3333FF"/>
    <a:srgbClr val="00CC00"/>
    <a:srgbClr val="FF99FF"/>
    <a:srgbClr val="FF66FF"/>
    <a:srgbClr val="99CCFF"/>
    <a:srgbClr val="00CCFF"/>
    <a:srgbClr val="FFFF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1377" autoAdjust="0"/>
  </p:normalViewPr>
  <p:slideViewPr>
    <p:cSldViewPr>
      <p:cViewPr varScale="1">
        <p:scale>
          <a:sx n="105" d="100"/>
          <a:sy n="105" d="100"/>
        </p:scale>
        <p:origin x="1122" y="108"/>
      </p:cViewPr>
      <p:guideLst>
        <p:guide orient="horz" pos="2160"/>
        <p:guide pos="2880"/>
      </p:guideLst>
    </p:cSldViewPr>
  </p:slideViewPr>
  <p:notesTextViewPr>
    <p:cViewPr>
      <p:scale>
        <a:sx n="1" d="1"/>
        <a:sy n="1" d="1"/>
      </p:scale>
      <p:origin x="0" y="0"/>
    </p:cViewPr>
  </p:notesTextViewPr>
  <p:sorterViewPr>
    <p:cViewPr>
      <p:scale>
        <a:sx n="73" d="100"/>
        <a:sy n="73" d="100"/>
      </p:scale>
      <p:origin x="0" y="0"/>
    </p:cViewPr>
  </p:sorterViewPr>
  <p:notesViewPr>
    <p:cSldViewPr>
      <p:cViewPr varScale="1">
        <p:scale>
          <a:sx n="78" d="100"/>
          <a:sy n="78" d="100"/>
        </p:scale>
        <p:origin x="20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8CC7C-7F89-4D72-8C59-8CB8C6C0678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F8523EA5-03C0-46E6-A63A-3B6E86AC2441}">
      <dgm:prSet custT="1"/>
      <dgm:spPr>
        <a:solidFill>
          <a:schemeClr val="accent1">
            <a:lumMod val="75000"/>
          </a:schemeClr>
        </a:solidFill>
      </dgm:spPr>
      <dgm:t>
        <a:bodyPr/>
        <a:lstStyle/>
        <a:p>
          <a:r>
            <a:rPr lang="zh-TW" altLang="en-US" sz="2000" b="0" dirty="0" smtClean="0">
              <a:latin typeface="微軟正黑體" pitchFamily="34" charset="-120"/>
              <a:ea typeface="微軟正黑體" pitchFamily="34" charset="-120"/>
            </a:rPr>
            <a:t>辦理疫苗採購及預防接種工作</a:t>
          </a:r>
          <a:endParaRPr lang="en-US" altLang="zh-TW" sz="2000" b="0" dirty="0">
            <a:solidFill>
              <a:srgbClr val="0000CC"/>
            </a:solidFill>
            <a:latin typeface="微軟正黑體" pitchFamily="34" charset="-120"/>
            <a:ea typeface="微軟正黑體" pitchFamily="34" charset="-120"/>
          </a:endParaRPr>
        </a:p>
      </dgm:t>
    </dgm:pt>
    <dgm:pt modelId="{6FD29022-0D83-4814-9706-E91133563EB5}" type="parTrans" cxnId="{66080D7F-AE19-4C9E-9605-059CC8FD9399}">
      <dgm:prSet/>
      <dgm:spPr/>
      <dgm:t>
        <a:bodyPr/>
        <a:lstStyle/>
        <a:p>
          <a:endParaRPr lang="zh-TW" altLang="en-US" sz="2000" b="1"/>
        </a:p>
      </dgm:t>
    </dgm:pt>
    <dgm:pt modelId="{0D00E95C-84FC-494B-A2F4-165E0BD28451}" type="sibTrans" cxnId="{66080D7F-AE19-4C9E-9605-059CC8FD9399}">
      <dgm:prSet/>
      <dgm:spPr/>
      <dgm:t>
        <a:bodyPr/>
        <a:lstStyle/>
        <a:p>
          <a:endParaRPr lang="zh-TW" altLang="en-US" sz="2000" b="1"/>
        </a:p>
      </dgm:t>
    </dgm:pt>
    <dgm:pt modelId="{50F390E8-D63E-4B13-8BFC-AE2B0A60D5FD}">
      <dgm:prSet custT="1"/>
      <dgm:spPr>
        <a:solidFill>
          <a:schemeClr val="accent1">
            <a:lumMod val="75000"/>
          </a:schemeClr>
        </a:solidFill>
      </dgm:spPr>
      <dgm:t>
        <a:bodyPr/>
        <a:lstStyle/>
        <a:p>
          <a:pPr>
            <a:lnSpc>
              <a:spcPct val="80000"/>
            </a:lnSpc>
            <a:spcAft>
              <a:spcPts val="0"/>
            </a:spcAft>
          </a:pPr>
          <a:r>
            <a:rPr lang="zh-TW" altLang="en-US" sz="2000" b="0" dirty="0" smtClean="0">
              <a:latin typeface="微軟正黑體" pitchFamily="34" charset="-120"/>
              <a:ea typeface="微軟正黑體" pitchFamily="34" charset="-120"/>
            </a:rPr>
            <a:t>˙避免預算競爭排擠</a:t>
          </a:r>
          <a:endParaRPr lang="en-US" altLang="zh-TW" sz="2000" b="0" dirty="0" smtClean="0">
            <a:latin typeface="微軟正黑體" pitchFamily="34" charset="-120"/>
            <a:ea typeface="微軟正黑體" pitchFamily="34" charset="-120"/>
          </a:endParaRPr>
        </a:p>
        <a:p>
          <a:pPr>
            <a:lnSpc>
              <a:spcPct val="80000"/>
            </a:lnSpc>
            <a:spcAft>
              <a:spcPts val="0"/>
            </a:spcAft>
          </a:pPr>
          <a:r>
            <a:rPr lang="zh-TW" altLang="en-US" sz="2000" b="0" dirty="0" smtClean="0">
              <a:latin typeface="微軟正黑體" pitchFamily="34" charset="-120"/>
              <a:ea typeface="微軟正黑體" pitchFamily="34" charset="-120"/>
            </a:rPr>
            <a:t>˙循序加速納入新疫苗政策</a:t>
          </a:r>
          <a:endParaRPr lang="en-US" altLang="zh-TW" sz="2000" b="1" dirty="0" smtClean="0">
            <a:latin typeface="微軟正黑體" pitchFamily="34" charset="-120"/>
            <a:ea typeface="微軟正黑體" pitchFamily="34" charset="-120"/>
          </a:endParaRPr>
        </a:p>
      </dgm:t>
    </dgm:pt>
    <dgm:pt modelId="{D8DADCF3-23BF-47D8-8C1C-1E370C0EF08C}" type="parTrans" cxnId="{E4E7C53F-1C18-4B27-A408-10C762C0E922}">
      <dgm:prSet/>
      <dgm:spPr/>
      <dgm:t>
        <a:bodyPr/>
        <a:lstStyle/>
        <a:p>
          <a:endParaRPr lang="zh-TW" altLang="en-US" sz="2000" b="1"/>
        </a:p>
      </dgm:t>
    </dgm:pt>
    <dgm:pt modelId="{696F0864-99C8-4910-864C-705DB92094FD}" type="sibTrans" cxnId="{E4E7C53F-1C18-4B27-A408-10C762C0E922}">
      <dgm:prSet/>
      <dgm:spPr/>
      <dgm:t>
        <a:bodyPr/>
        <a:lstStyle/>
        <a:p>
          <a:endParaRPr lang="zh-TW" altLang="en-US" sz="2000" b="1"/>
        </a:p>
      </dgm:t>
    </dgm:pt>
    <dgm:pt modelId="{8E9018BA-B8D3-40E8-A2DC-2972160863F6}">
      <dgm:prSet custT="1"/>
      <dgm:spPr>
        <a:solidFill>
          <a:schemeClr val="accent1">
            <a:lumMod val="75000"/>
          </a:schemeClr>
        </a:solidFill>
      </dgm:spPr>
      <dgm:t>
        <a:bodyPr/>
        <a:lstStyle/>
        <a:p>
          <a:r>
            <a:rPr lang="zh-TW" altLang="en-US" sz="2000" b="0" dirty="0" smtClean="0">
              <a:latin typeface="微軟正黑體" pitchFamily="34" charset="-120"/>
              <a:ea typeface="微軟正黑體" pitchFamily="34" charset="-120"/>
            </a:rPr>
            <a:t>依傳染病防治法第</a:t>
          </a:r>
          <a:r>
            <a:rPr lang="en-US" altLang="zh-TW" sz="2000" b="0" dirty="0" smtClean="0">
              <a:latin typeface="微軟正黑體" pitchFamily="34" charset="-120"/>
              <a:ea typeface="微軟正黑體" pitchFamily="34" charset="-120"/>
            </a:rPr>
            <a:t>27</a:t>
          </a:r>
          <a:r>
            <a:rPr lang="zh-TW" altLang="en-US" sz="2000" b="0" dirty="0" smtClean="0">
              <a:latin typeface="微軟正黑體" pitchFamily="34" charset="-120"/>
              <a:ea typeface="微軟正黑體" pitchFamily="34" charset="-120"/>
            </a:rPr>
            <a:t>條</a:t>
          </a:r>
          <a:endParaRPr lang="zh-TW" altLang="en-US" sz="2000" b="0" dirty="0">
            <a:latin typeface="微軟正黑體" pitchFamily="34" charset="-120"/>
            <a:ea typeface="微軟正黑體" pitchFamily="34" charset="-120"/>
          </a:endParaRPr>
        </a:p>
      </dgm:t>
    </dgm:pt>
    <dgm:pt modelId="{D177F1D2-DEE5-4323-BC37-4024AD7C34AE}" type="parTrans" cxnId="{B1A59C47-5F0F-49A6-A445-748A15ADD8B8}">
      <dgm:prSet/>
      <dgm:spPr/>
      <dgm:t>
        <a:bodyPr/>
        <a:lstStyle/>
        <a:p>
          <a:endParaRPr lang="zh-TW" altLang="en-US" sz="2000" b="1"/>
        </a:p>
      </dgm:t>
    </dgm:pt>
    <dgm:pt modelId="{665AA991-2B17-4EE6-8F8B-7C9A0C9BE592}" type="sibTrans" cxnId="{B1A59C47-5F0F-49A6-A445-748A15ADD8B8}">
      <dgm:prSet/>
      <dgm:spPr/>
      <dgm:t>
        <a:bodyPr/>
        <a:lstStyle/>
        <a:p>
          <a:endParaRPr lang="zh-TW" altLang="en-US" sz="2000" b="1"/>
        </a:p>
      </dgm:t>
    </dgm:pt>
    <dgm:pt modelId="{2D3ED428-5C51-4C96-A40B-0AD629F2854E}">
      <dgm:prSet custT="1"/>
      <dgm:spPr>
        <a:solidFill>
          <a:schemeClr val="accent1">
            <a:lumMod val="75000"/>
          </a:schemeClr>
        </a:solidFill>
      </dgm:spPr>
      <dgm:t>
        <a:bodyPr/>
        <a:lstStyle/>
        <a:p>
          <a:r>
            <a:rPr lang="zh-TW" altLang="en-US" sz="2000" b="0" dirty="0" smtClean="0">
              <a:latin typeface="微軟正黑體" pitchFamily="34" charset="-120"/>
              <a:ea typeface="微軟正黑體" pitchFamily="34" charset="-120"/>
            </a:rPr>
            <a:t>獨立編列、專款專用、累積運用</a:t>
          </a:r>
          <a:endParaRPr lang="zh-TW" altLang="en-US" sz="2000" b="0" dirty="0">
            <a:latin typeface="微軟正黑體" pitchFamily="34" charset="-120"/>
            <a:ea typeface="微軟正黑體" pitchFamily="34" charset="-120"/>
          </a:endParaRPr>
        </a:p>
      </dgm:t>
    </dgm:pt>
    <dgm:pt modelId="{D508AA21-5756-4B08-BCE0-F13DD783DB2B}" type="parTrans" cxnId="{E68A1299-ED6F-4DAF-90D4-3E323DC790BC}">
      <dgm:prSet/>
      <dgm:spPr/>
      <dgm:t>
        <a:bodyPr/>
        <a:lstStyle/>
        <a:p>
          <a:endParaRPr lang="zh-TW" altLang="en-US" sz="2000" b="1"/>
        </a:p>
      </dgm:t>
    </dgm:pt>
    <dgm:pt modelId="{EB1766B9-FAEF-445F-944C-46B9A2BCE032}" type="sibTrans" cxnId="{E68A1299-ED6F-4DAF-90D4-3E323DC790BC}">
      <dgm:prSet/>
      <dgm:spPr/>
      <dgm:t>
        <a:bodyPr/>
        <a:lstStyle/>
        <a:p>
          <a:endParaRPr lang="zh-TW" altLang="en-US" sz="2000" b="1"/>
        </a:p>
      </dgm:t>
    </dgm:pt>
    <dgm:pt modelId="{F9DAF9C9-770C-4662-8A39-0024E3B56697}" type="pres">
      <dgm:prSet presAssocID="{A578CC7C-7F89-4D72-8C59-8CB8C6C06782}" presName="Name0" presStyleCnt="0">
        <dgm:presLayoutVars>
          <dgm:chMax val="7"/>
          <dgm:chPref val="7"/>
          <dgm:dir/>
        </dgm:presLayoutVars>
      </dgm:prSet>
      <dgm:spPr/>
      <dgm:t>
        <a:bodyPr/>
        <a:lstStyle/>
        <a:p>
          <a:endParaRPr lang="zh-TW" altLang="en-US"/>
        </a:p>
      </dgm:t>
    </dgm:pt>
    <dgm:pt modelId="{34F8014C-B2FE-4361-A15F-8B25DE399E6F}" type="pres">
      <dgm:prSet presAssocID="{A578CC7C-7F89-4D72-8C59-8CB8C6C06782}" presName="Name1" presStyleCnt="0"/>
      <dgm:spPr/>
    </dgm:pt>
    <dgm:pt modelId="{9FBD8A89-CB13-4AFB-8A3A-7B0146D5FC25}" type="pres">
      <dgm:prSet presAssocID="{A578CC7C-7F89-4D72-8C59-8CB8C6C06782}" presName="cycle" presStyleCnt="0"/>
      <dgm:spPr/>
    </dgm:pt>
    <dgm:pt modelId="{6B19754D-42F3-437C-AD54-18ACD6A63E91}" type="pres">
      <dgm:prSet presAssocID="{A578CC7C-7F89-4D72-8C59-8CB8C6C06782}" presName="srcNode" presStyleLbl="node1" presStyleIdx="0" presStyleCnt="4"/>
      <dgm:spPr/>
    </dgm:pt>
    <dgm:pt modelId="{80861770-1382-456F-B553-A00CBE9C4A45}" type="pres">
      <dgm:prSet presAssocID="{A578CC7C-7F89-4D72-8C59-8CB8C6C06782}" presName="conn" presStyleLbl="parChTrans1D2" presStyleIdx="0" presStyleCnt="1"/>
      <dgm:spPr/>
      <dgm:t>
        <a:bodyPr/>
        <a:lstStyle/>
        <a:p>
          <a:endParaRPr lang="zh-TW" altLang="en-US"/>
        </a:p>
      </dgm:t>
    </dgm:pt>
    <dgm:pt modelId="{D90E289A-209E-4A32-9A76-55A260F254B7}" type="pres">
      <dgm:prSet presAssocID="{A578CC7C-7F89-4D72-8C59-8CB8C6C06782}" presName="extraNode" presStyleLbl="node1" presStyleIdx="0" presStyleCnt="4"/>
      <dgm:spPr/>
    </dgm:pt>
    <dgm:pt modelId="{DE1BD488-AF5E-46DD-9F87-8F2D7DF60096}" type="pres">
      <dgm:prSet presAssocID="{A578CC7C-7F89-4D72-8C59-8CB8C6C06782}" presName="dstNode" presStyleLbl="node1" presStyleIdx="0" presStyleCnt="4"/>
      <dgm:spPr/>
    </dgm:pt>
    <dgm:pt modelId="{9B90BDDD-03B7-4BB9-BEDB-86C04F9C0F4D}" type="pres">
      <dgm:prSet presAssocID="{8E9018BA-B8D3-40E8-A2DC-2972160863F6}" presName="text_1" presStyleLbl="node1" presStyleIdx="0" presStyleCnt="4" custScaleY="115694">
        <dgm:presLayoutVars>
          <dgm:bulletEnabled val="1"/>
        </dgm:presLayoutVars>
      </dgm:prSet>
      <dgm:spPr/>
      <dgm:t>
        <a:bodyPr/>
        <a:lstStyle/>
        <a:p>
          <a:endParaRPr lang="zh-TW" altLang="en-US"/>
        </a:p>
      </dgm:t>
    </dgm:pt>
    <dgm:pt modelId="{D94ED881-4A06-4527-9077-F95DF6A4534A}" type="pres">
      <dgm:prSet presAssocID="{8E9018BA-B8D3-40E8-A2DC-2972160863F6}" presName="accent_1" presStyleCnt="0"/>
      <dgm:spPr/>
    </dgm:pt>
    <dgm:pt modelId="{87719BAA-0B54-4B32-AAB1-6F3D8F5DD541}" type="pres">
      <dgm:prSet presAssocID="{8E9018BA-B8D3-40E8-A2DC-2972160863F6}" presName="accentRepeatNode" presStyleLbl="solidFgAcc1" presStyleIdx="0" presStyleCnt="4"/>
      <dgm:spPr/>
    </dgm:pt>
    <dgm:pt modelId="{454CC1CA-4586-418E-8B39-4616336375FC}" type="pres">
      <dgm:prSet presAssocID="{2D3ED428-5C51-4C96-A40B-0AD629F2854E}" presName="text_2" presStyleLbl="node1" presStyleIdx="1" presStyleCnt="4" custScaleY="104541" custLinFactNeighborX="238" custLinFactNeighborY="4252">
        <dgm:presLayoutVars>
          <dgm:bulletEnabled val="1"/>
        </dgm:presLayoutVars>
      </dgm:prSet>
      <dgm:spPr/>
      <dgm:t>
        <a:bodyPr/>
        <a:lstStyle/>
        <a:p>
          <a:endParaRPr lang="zh-TW" altLang="en-US"/>
        </a:p>
      </dgm:t>
    </dgm:pt>
    <dgm:pt modelId="{AD09EE5D-240B-4CC3-B1A9-DE953EA1291D}" type="pres">
      <dgm:prSet presAssocID="{2D3ED428-5C51-4C96-A40B-0AD629F2854E}" presName="accent_2" presStyleCnt="0"/>
      <dgm:spPr/>
    </dgm:pt>
    <dgm:pt modelId="{45C144D3-E6A5-43B2-AA5B-C9A625A89B78}" type="pres">
      <dgm:prSet presAssocID="{2D3ED428-5C51-4C96-A40B-0AD629F2854E}" presName="accentRepeatNode" presStyleLbl="solidFgAcc1" presStyleIdx="1" presStyleCnt="4"/>
      <dgm:spPr/>
    </dgm:pt>
    <dgm:pt modelId="{938DD42E-AE36-49D2-A2BD-780423A453F1}" type="pres">
      <dgm:prSet presAssocID="{F8523EA5-03C0-46E6-A63A-3B6E86AC2441}" presName="text_3" presStyleLbl="node1" presStyleIdx="2" presStyleCnt="4">
        <dgm:presLayoutVars>
          <dgm:bulletEnabled val="1"/>
        </dgm:presLayoutVars>
      </dgm:prSet>
      <dgm:spPr/>
      <dgm:t>
        <a:bodyPr/>
        <a:lstStyle/>
        <a:p>
          <a:endParaRPr lang="zh-TW" altLang="en-US"/>
        </a:p>
      </dgm:t>
    </dgm:pt>
    <dgm:pt modelId="{8FDFCF1A-10E7-4FF4-9B3A-75D1E37FCF61}" type="pres">
      <dgm:prSet presAssocID="{F8523EA5-03C0-46E6-A63A-3B6E86AC2441}" presName="accent_3" presStyleCnt="0"/>
      <dgm:spPr/>
    </dgm:pt>
    <dgm:pt modelId="{0FCB7F61-5813-4B52-8BA2-61A7BE4F611F}" type="pres">
      <dgm:prSet presAssocID="{F8523EA5-03C0-46E6-A63A-3B6E86AC2441}" presName="accentRepeatNode" presStyleLbl="solidFgAcc1" presStyleIdx="2" presStyleCnt="4"/>
      <dgm:spPr/>
    </dgm:pt>
    <dgm:pt modelId="{31FC8255-511C-4E7F-9BC5-9DDA3FDB03B4}" type="pres">
      <dgm:prSet presAssocID="{50F390E8-D63E-4B13-8BFC-AE2B0A60D5FD}" presName="text_4" presStyleLbl="node1" presStyleIdx="3" presStyleCnt="4" custScaleY="146737">
        <dgm:presLayoutVars>
          <dgm:bulletEnabled val="1"/>
        </dgm:presLayoutVars>
      </dgm:prSet>
      <dgm:spPr/>
      <dgm:t>
        <a:bodyPr/>
        <a:lstStyle/>
        <a:p>
          <a:endParaRPr lang="zh-TW" altLang="en-US"/>
        </a:p>
      </dgm:t>
    </dgm:pt>
    <dgm:pt modelId="{E1E50E68-7DC5-4DFE-B680-F9C3087DB293}" type="pres">
      <dgm:prSet presAssocID="{50F390E8-D63E-4B13-8BFC-AE2B0A60D5FD}" presName="accent_4" presStyleCnt="0"/>
      <dgm:spPr/>
    </dgm:pt>
    <dgm:pt modelId="{81EA7E50-4788-433A-B4C3-A213B47F1710}" type="pres">
      <dgm:prSet presAssocID="{50F390E8-D63E-4B13-8BFC-AE2B0A60D5FD}" presName="accentRepeatNode" presStyleLbl="solidFgAcc1" presStyleIdx="3" presStyleCnt="4" custLinFactNeighborX="230" custLinFactNeighborY="-301"/>
      <dgm:spPr/>
    </dgm:pt>
  </dgm:ptLst>
  <dgm:cxnLst>
    <dgm:cxn modelId="{824FB998-963D-48AB-BF74-BBCFC42AD85A}" type="presOf" srcId="{A578CC7C-7F89-4D72-8C59-8CB8C6C06782}" destId="{F9DAF9C9-770C-4662-8A39-0024E3B56697}" srcOrd="0" destOrd="0" presId="urn:microsoft.com/office/officeart/2008/layout/VerticalCurvedList"/>
    <dgm:cxn modelId="{71B4607A-271D-40B1-BA68-582B5E4AD44E}" type="presOf" srcId="{8E9018BA-B8D3-40E8-A2DC-2972160863F6}" destId="{9B90BDDD-03B7-4BB9-BEDB-86C04F9C0F4D}" srcOrd="0" destOrd="0" presId="urn:microsoft.com/office/officeart/2008/layout/VerticalCurvedList"/>
    <dgm:cxn modelId="{66080D7F-AE19-4C9E-9605-059CC8FD9399}" srcId="{A578CC7C-7F89-4D72-8C59-8CB8C6C06782}" destId="{F8523EA5-03C0-46E6-A63A-3B6E86AC2441}" srcOrd="2" destOrd="0" parTransId="{6FD29022-0D83-4814-9706-E91133563EB5}" sibTransId="{0D00E95C-84FC-494B-A2F4-165E0BD28451}"/>
    <dgm:cxn modelId="{F538EB48-BA2F-410B-9FFB-5B4C8A9EEF43}" type="presOf" srcId="{50F390E8-D63E-4B13-8BFC-AE2B0A60D5FD}" destId="{31FC8255-511C-4E7F-9BC5-9DDA3FDB03B4}" srcOrd="0" destOrd="0" presId="urn:microsoft.com/office/officeart/2008/layout/VerticalCurvedList"/>
    <dgm:cxn modelId="{E4E7C53F-1C18-4B27-A408-10C762C0E922}" srcId="{A578CC7C-7F89-4D72-8C59-8CB8C6C06782}" destId="{50F390E8-D63E-4B13-8BFC-AE2B0A60D5FD}" srcOrd="3" destOrd="0" parTransId="{D8DADCF3-23BF-47D8-8C1C-1E370C0EF08C}" sibTransId="{696F0864-99C8-4910-864C-705DB92094FD}"/>
    <dgm:cxn modelId="{CC92174F-5DA7-4E05-B46E-1D32F5B19CF4}" type="presOf" srcId="{F8523EA5-03C0-46E6-A63A-3B6E86AC2441}" destId="{938DD42E-AE36-49D2-A2BD-780423A453F1}" srcOrd="0" destOrd="0" presId="urn:microsoft.com/office/officeart/2008/layout/VerticalCurvedList"/>
    <dgm:cxn modelId="{E68A1299-ED6F-4DAF-90D4-3E323DC790BC}" srcId="{A578CC7C-7F89-4D72-8C59-8CB8C6C06782}" destId="{2D3ED428-5C51-4C96-A40B-0AD629F2854E}" srcOrd="1" destOrd="0" parTransId="{D508AA21-5756-4B08-BCE0-F13DD783DB2B}" sibTransId="{EB1766B9-FAEF-445F-944C-46B9A2BCE032}"/>
    <dgm:cxn modelId="{B1A59C47-5F0F-49A6-A445-748A15ADD8B8}" srcId="{A578CC7C-7F89-4D72-8C59-8CB8C6C06782}" destId="{8E9018BA-B8D3-40E8-A2DC-2972160863F6}" srcOrd="0" destOrd="0" parTransId="{D177F1D2-DEE5-4323-BC37-4024AD7C34AE}" sibTransId="{665AA991-2B17-4EE6-8F8B-7C9A0C9BE592}"/>
    <dgm:cxn modelId="{9087E1EE-D676-4F22-B9CC-910F68E06C0F}" type="presOf" srcId="{2D3ED428-5C51-4C96-A40B-0AD629F2854E}" destId="{454CC1CA-4586-418E-8B39-4616336375FC}" srcOrd="0" destOrd="0" presId="urn:microsoft.com/office/officeart/2008/layout/VerticalCurvedList"/>
    <dgm:cxn modelId="{0A228A2C-6D02-4B9C-ABF9-0AD1D6C7EBC8}" type="presOf" srcId="{665AA991-2B17-4EE6-8F8B-7C9A0C9BE592}" destId="{80861770-1382-456F-B553-A00CBE9C4A45}" srcOrd="0" destOrd="0" presId="urn:microsoft.com/office/officeart/2008/layout/VerticalCurvedList"/>
    <dgm:cxn modelId="{ECDDC994-3D54-4B62-BC18-28C734F9BDC2}" type="presParOf" srcId="{F9DAF9C9-770C-4662-8A39-0024E3B56697}" destId="{34F8014C-B2FE-4361-A15F-8B25DE399E6F}" srcOrd="0" destOrd="0" presId="urn:microsoft.com/office/officeart/2008/layout/VerticalCurvedList"/>
    <dgm:cxn modelId="{66637BA5-B073-4CBC-8D54-D96E022D4250}" type="presParOf" srcId="{34F8014C-B2FE-4361-A15F-8B25DE399E6F}" destId="{9FBD8A89-CB13-4AFB-8A3A-7B0146D5FC25}" srcOrd="0" destOrd="0" presId="urn:microsoft.com/office/officeart/2008/layout/VerticalCurvedList"/>
    <dgm:cxn modelId="{F0ADAA3F-ED82-47BC-B241-D938505B6FA1}" type="presParOf" srcId="{9FBD8A89-CB13-4AFB-8A3A-7B0146D5FC25}" destId="{6B19754D-42F3-437C-AD54-18ACD6A63E91}" srcOrd="0" destOrd="0" presId="urn:microsoft.com/office/officeart/2008/layout/VerticalCurvedList"/>
    <dgm:cxn modelId="{6DEDF801-3508-40E4-AB67-1C0F35A6DC0A}" type="presParOf" srcId="{9FBD8A89-CB13-4AFB-8A3A-7B0146D5FC25}" destId="{80861770-1382-456F-B553-A00CBE9C4A45}" srcOrd="1" destOrd="0" presId="urn:microsoft.com/office/officeart/2008/layout/VerticalCurvedList"/>
    <dgm:cxn modelId="{239077E2-342A-4807-A21F-4EA97360D586}" type="presParOf" srcId="{9FBD8A89-CB13-4AFB-8A3A-7B0146D5FC25}" destId="{D90E289A-209E-4A32-9A76-55A260F254B7}" srcOrd="2" destOrd="0" presId="urn:microsoft.com/office/officeart/2008/layout/VerticalCurvedList"/>
    <dgm:cxn modelId="{D1696FCF-B9FB-4FE3-8E98-B32FD3D78045}" type="presParOf" srcId="{9FBD8A89-CB13-4AFB-8A3A-7B0146D5FC25}" destId="{DE1BD488-AF5E-46DD-9F87-8F2D7DF60096}" srcOrd="3" destOrd="0" presId="urn:microsoft.com/office/officeart/2008/layout/VerticalCurvedList"/>
    <dgm:cxn modelId="{C339DB29-DB07-4F24-9CE9-8EAEA1F4EC3E}" type="presParOf" srcId="{34F8014C-B2FE-4361-A15F-8B25DE399E6F}" destId="{9B90BDDD-03B7-4BB9-BEDB-86C04F9C0F4D}" srcOrd="1" destOrd="0" presId="urn:microsoft.com/office/officeart/2008/layout/VerticalCurvedList"/>
    <dgm:cxn modelId="{6FF851D7-A91E-40A2-B326-BF940C02FAE9}" type="presParOf" srcId="{34F8014C-B2FE-4361-A15F-8B25DE399E6F}" destId="{D94ED881-4A06-4527-9077-F95DF6A4534A}" srcOrd="2" destOrd="0" presId="urn:microsoft.com/office/officeart/2008/layout/VerticalCurvedList"/>
    <dgm:cxn modelId="{9664FDC9-B09A-46D0-8EEF-692072C1FFD3}" type="presParOf" srcId="{D94ED881-4A06-4527-9077-F95DF6A4534A}" destId="{87719BAA-0B54-4B32-AAB1-6F3D8F5DD541}" srcOrd="0" destOrd="0" presId="urn:microsoft.com/office/officeart/2008/layout/VerticalCurvedList"/>
    <dgm:cxn modelId="{17951246-ABC2-4155-B0F0-E03CA2383BEC}" type="presParOf" srcId="{34F8014C-B2FE-4361-A15F-8B25DE399E6F}" destId="{454CC1CA-4586-418E-8B39-4616336375FC}" srcOrd="3" destOrd="0" presId="urn:microsoft.com/office/officeart/2008/layout/VerticalCurvedList"/>
    <dgm:cxn modelId="{B2C8E187-BC51-4878-8AB7-4C1AD1332CD4}" type="presParOf" srcId="{34F8014C-B2FE-4361-A15F-8B25DE399E6F}" destId="{AD09EE5D-240B-4CC3-B1A9-DE953EA1291D}" srcOrd="4" destOrd="0" presId="urn:microsoft.com/office/officeart/2008/layout/VerticalCurvedList"/>
    <dgm:cxn modelId="{20FBAEBB-9C96-4B62-8DCB-C5C7E9133AB3}" type="presParOf" srcId="{AD09EE5D-240B-4CC3-B1A9-DE953EA1291D}" destId="{45C144D3-E6A5-43B2-AA5B-C9A625A89B78}" srcOrd="0" destOrd="0" presId="urn:microsoft.com/office/officeart/2008/layout/VerticalCurvedList"/>
    <dgm:cxn modelId="{171AC774-2251-4558-9B79-58D8BF2BEA44}" type="presParOf" srcId="{34F8014C-B2FE-4361-A15F-8B25DE399E6F}" destId="{938DD42E-AE36-49D2-A2BD-780423A453F1}" srcOrd="5" destOrd="0" presId="urn:microsoft.com/office/officeart/2008/layout/VerticalCurvedList"/>
    <dgm:cxn modelId="{4C8E2F71-50E6-4624-8990-1E0077BD2E50}" type="presParOf" srcId="{34F8014C-B2FE-4361-A15F-8B25DE399E6F}" destId="{8FDFCF1A-10E7-4FF4-9B3A-75D1E37FCF61}" srcOrd="6" destOrd="0" presId="urn:microsoft.com/office/officeart/2008/layout/VerticalCurvedList"/>
    <dgm:cxn modelId="{3ACD590E-29BC-4F6C-B08B-A6DEE8253FA1}" type="presParOf" srcId="{8FDFCF1A-10E7-4FF4-9B3A-75D1E37FCF61}" destId="{0FCB7F61-5813-4B52-8BA2-61A7BE4F611F}" srcOrd="0" destOrd="0" presId="urn:microsoft.com/office/officeart/2008/layout/VerticalCurvedList"/>
    <dgm:cxn modelId="{BE601A51-BC11-4660-B3E0-73B4CC151435}" type="presParOf" srcId="{34F8014C-B2FE-4361-A15F-8B25DE399E6F}" destId="{31FC8255-511C-4E7F-9BC5-9DDA3FDB03B4}" srcOrd="7" destOrd="0" presId="urn:microsoft.com/office/officeart/2008/layout/VerticalCurvedList"/>
    <dgm:cxn modelId="{34B18AA5-5EB5-4C1F-8A5E-3D20DEFFE56D}" type="presParOf" srcId="{34F8014C-B2FE-4361-A15F-8B25DE399E6F}" destId="{E1E50E68-7DC5-4DFE-B680-F9C3087DB293}" srcOrd="8" destOrd="0" presId="urn:microsoft.com/office/officeart/2008/layout/VerticalCurvedList"/>
    <dgm:cxn modelId="{0F6E17E0-9BB0-4C93-9911-DE14D84121C3}" type="presParOf" srcId="{E1E50E68-7DC5-4DFE-B680-F9C3087DB293}" destId="{81EA7E50-4788-433A-B4C3-A213B47F17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1ACAE2-5258-43A3-BB32-3ADCF977509C}"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zh-TW" altLang="en-US"/>
        </a:p>
      </dgm:t>
    </dgm:pt>
    <dgm:pt modelId="{8D45C37D-EF35-4A55-896D-73137AD9B3A0}">
      <dgm:prSet phldrT="[文字]" custT="1"/>
      <dgm:spPr/>
      <dgm:t>
        <a:bodyPr/>
        <a:lstStyle/>
        <a:p>
          <a:r>
            <a:rPr lang="zh-TW" altLang="en-US" sz="3200" b="1">
              <a:latin typeface="微軟正黑體" panose="020B0604030504040204" pitchFamily="34" charset="-120"/>
              <a:ea typeface="微軟正黑體" panose="020B0604030504040204" pitchFamily="34" charset="-120"/>
            </a:rPr>
            <a:t>完善預防接種政策</a:t>
          </a:r>
          <a:endParaRPr lang="zh-TW" altLang="en-US" sz="3200" dirty="0">
            <a:latin typeface="微軟正黑體" panose="020B0604030504040204" pitchFamily="34" charset="-120"/>
            <a:ea typeface="微軟正黑體" panose="020B0604030504040204" pitchFamily="34" charset="-120"/>
          </a:endParaRPr>
        </a:p>
      </dgm:t>
    </dgm:pt>
    <dgm:pt modelId="{9C9D0A58-FD36-4436-92BC-27D0079C2B0E}" type="parTrans" cxnId="{F07DC45C-0E6F-4104-A9D3-70C881F6F84C}">
      <dgm:prSet/>
      <dgm:spPr/>
      <dgm:t>
        <a:bodyPr/>
        <a:lstStyle/>
        <a:p>
          <a:endParaRPr lang="zh-TW" altLang="en-US" sz="3200">
            <a:solidFill>
              <a:schemeClr val="tx2">
                <a:lumMod val="75000"/>
              </a:schemeClr>
            </a:solidFill>
          </a:endParaRPr>
        </a:p>
      </dgm:t>
    </dgm:pt>
    <dgm:pt modelId="{6BAF8E7F-9066-4F9C-AA05-575D2563FBFB}" type="sibTrans" cxnId="{F07DC45C-0E6F-4104-A9D3-70C881F6F84C}">
      <dgm:prSet/>
      <dgm:spPr/>
      <dgm:t>
        <a:bodyPr/>
        <a:lstStyle/>
        <a:p>
          <a:endParaRPr lang="zh-TW" altLang="en-US" sz="3200">
            <a:solidFill>
              <a:schemeClr val="tx2">
                <a:lumMod val="75000"/>
              </a:schemeClr>
            </a:solidFill>
          </a:endParaRPr>
        </a:p>
      </dgm:t>
    </dgm:pt>
    <dgm:pt modelId="{FD91B185-F67B-499B-B146-7D43DDDB6B22}">
      <dgm:prSet phldrT="[文字]" custT="1"/>
      <dgm:spPr>
        <a:solidFill>
          <a:srgbClr val="339933"/>
        </a:solidFill>
      </dgm:spPr>
      <dgm:t>
        <a:bodyPr/>
        <a:lstStyle/>
        <a:p>
          <a:pPr>
            <a:lnSpc>
              <a:spcPct val="50000"/>
            </a:lnSpc>
          </a:pPr>
          <a:r>
            <a:rPr lang="zh-TW" altLang="en-US" sz="3200" b="1" dirty="0" smtClean="0">
              <a:latin typeface="微軟正黑體" panose="020B0604030504040204" pitchFamily="34" charset="-120"/>
              <a:ea typeface="微軟正黑體" panose="020B0604030504040204" pitchFamily="34" charset="-120"/>
            </a:rPr>
            <a:t>確保政策穩定推動</a:t>
          </a:r>
          <a:endParaRPr lang="en-US" altLang="zh-TW" sz="3200" b="1" dirty="0" smtClean="0">
            <a:latin typeface="微軟正黑體" panose="020B0604030504040204" pitchFamily="34" charset="-120"/>
            <a:ea typeface="微軟正黑體" panose="020B0604030504040204" pitchFamily="34" charset="-120"/>
          </a:endParaRPr>
        </a:p>
        <a:p>
          <a:pPr>
            <a:lnSpc>
              <a:spcPct val="50000"/>
            </a:lnSpc>
          </a:pPr>
          <a:r>
            <a:rPr lang="zh-TW" altLang="en-US" sz="3200" b="1" dirty="0" smtClean="0">
              <a:latin typeface="微軟正黑體" panose="020B0604030504040204" pitchFamily="34" charset="-120"/>
              <a:ea typeface="微軟正黑體" panose="020B0604030504040204" pitchFamily="34" charset="-120"/>
            </a:rPr>
            <a:t>適時導入新政策</a:t>
          </a:r>
          <a:endParaRPr lang="zh-TW" altLang="en-US" sz="3200" b="1" dirty="0">
            <a:latin typeface="微軟正黑體" panose="020B0604030504040204" pitchFamily="34" charset="-120"/>
            <a:ea typeface="微軟正黑體" panose="020B0604030504040204" pitchFamily="34" charset="-120"/>
          </a:endParaRPr>
        </a:p>
      </dgm:t>
    </dgm:pt>
    <dgm:pt modelId="{642B5FA7-29E8-409E-996C-3365E244FCBB}" type="parTrans" cxnId="{985958F1-7E32-4B0D-8E47-001C788D6A81}">
      <dgm:prSet/>
      <dgm:spPr/>
      <dgm:t>
        <a:bodyPr/>
        <a:lstStyle/>
        <a:p>
          <a:endParaRPr lang="zh-TW" altLang="en-US" sz="3200">
            <a:solidFill>
              <a:schemeClr val="tx2">
                <a:lumMod val="75000"/>
              </a:schemeClr>
            </a:solidFill>
          </a:endParaRPr>
        </a:p>
      </dgm:t>
    </dgm:pt>
    <dgm:pt modelId="{6C33DA6E-6A2F-4E62-A149-90599CD639AD}" type="sibTrans" cxnId="{985958F1-7E32-4B0D-8E47-001C788D6A81}">
      <dgm:prSet/>
      <dgm:spPr/>
      <dgm:t>
        <a:bodyPr/>
        <a:lstStyle/>
        <a:p>
          <a:endParaRPr lang="zh-TW" altLang="en-US" sz="3200">
            <a:solidFill>
              <a:schemeClr val="tx2">
                <a:lumMod val="75000"/>
              </a:schemeClr>
            </a:solidFill>
          </a:endParaRPr>
        </a:p>
      </dgm:t>
    </dgm:pt>
    <dgm:pt modelId="{BECB43C6-9CBC-4C81-A971-7FCA3F26266E}">
      <dgm:prSet phldrT="[文字]" custT="1"/>
      <dgm:spPr>
        <a:solidFill>
          <a:srgbClr val="FF9933"/>
        </a:solidFill>
      </dgm:spPr>
      <dgm:t>
        <a:bodyPr/>
        <a:lstStyle/>
        <a:p>
          <a:pPr>
            <a:lnSpc>
              <a:spcPct val="50000"/>
            </a:lnSpc>
          </a:pPr>
          <a:r>
            <a:rPr lang="zh-TW" altLang="en-US" sz="3200" b="1" dirty="0">
              <a:latin typeface="微軟正黑體" panose="020B0604030504040204" pitchFamily="34" charset="-120"/>
              <a:ea typeface="微軟正黑體" panose="020B0604030504040204" pitchFamily="34" charset="-120"/>
            </a:rPr>
            <a:t>提供優質接種服務</a:t>
          </a:r>
          <a:endParaRPr lang="en-US" altLang="zh-TW" sz="3200" b="1" dirty="0">
            <a:latin typeface="微軟正黑體" panose="020B0604030504040204" pitchFamily="34" charset="-120"/>
            <a:ea typeface="微軟正黑體" panose="020B0604030504040204" pitchFamily="34" charset="-120"/>
          </a:endParaRPr>
        </a:p>
        <a:p>
          <a:pPr>
            <a:lnSpc>
              <a:spcPct val="50000"/>
            </a:lnSpc>
          </a:pPr>
          <a:r>
            <a:rPr lang="zh-TW" altLang="en-US" sz="3200" b="1" dirty="0">
              <a:latin typeface="微軟正黑體" panose="020B0604030504040204" pitchFamily="34" charset="-120"/>
              <a:ea typeface="微軟正黑體" panose="020B0604030504040204" pitchFamily="34" charset="-120"/>
            </a:rPr>
            <a:t>確保疫苗品質效益</a:t>
          </a:r>
          <a:endParaRPr lang="zh-TW" altLang="en-US" sz="3200" dirty="0">
            <a:latin typeface="微軟正黑體" panose="020B0604030504040204" pitchFamily="34" charset="-120"/>
            <a:ea typeface="微軟正黑體" panose="020B0604030504040204" pitchFamily="34" charset="-120"/>
          </a:endParaRPr>
        </a:p>
      </dgm:t>
    </dgm:pt>
    <dgm:pt modelId="{FB79BD7F-E7F6-45C5-9216-60F35397C4B2}" type="parTrans" cxnId="{27B8F758-86BF-4D2A-A639-A107F191B794}">
      <dgm:prSet/>
      <dgm:spPr/>
      <dgm:t>
        <a:bodyPr/>
        <a:lstStyle/>
        <a:p>
          <a:endParaRPr lang="zh-TW" altLang="en-US" sz="3200">
            <a:solidFill>
              <a:schemeClr val="tx2">
                <a:lumMod val="75000"/>
              </a:schemeClr>
            </a:solidFill>
          </a:endParaRPr>
        </a:p>
      </dgm:t>
    </dgm:pt>
    <dgm:pt modelId="{2AC7AD77-030D-4892-8A8D-E412E7C949DA}" type="sibTrans" cxnId="{27B8F758-86BF-4D2A-A639-A107F191B794}">
      <dgm:prSet/>
      <dgm:spPr/>
      <dgm:t>
        <a:bodyPr/>
        <a:lstStyle/>
        <a:p>
          <a:endParaRPr lang="zh-TW" altLang="en-US" sz="3200">
            <a:solidFill>
              <a:schemeClr val="tx2">
                <a:lumMod val="75000"/>
              </a:schemeClr>
            </a:solidFill>
          </a:endParaRPr>
        </a:p>
      </dgm:t>
    </dgm:pt>
    <dgm:pt modelId="{A4F022D9-80A8-480F-9E8A-9601A49DDE02}">
      <dgm:prSet phldrT="[文字]" custT="1"/>
      <dgm:spPr>
        <a:solidFill>
          <a:srgbClr val="002060"/>
        </a:solidFill>
      </dgm:spPr>
      <dgm:t>
        <a:bodyPr/>
        <a:lstStyle/>
        <a:p>
          <a:pPr>
            <a:lnSpc>
              <a:spcPct val="90000"/>
            </a:lnSpc>
            <a:spcAft>
              <a:spcPts val="600"/>
            </a:spcAft>
          </a:pPr>
          <a:r>
            <a:rPr lang="zh-TW" altLang="en-US" sz="3200" b="1" dirty="0">
              <a:latin typeface="微軟正黑體" panose="020B0604030504040204" pitchFamily="34" charset="-120"/>
              <a:ea typeface="微軟正黑體" panose="020B0604030504040204" pitchFamily="34" charset="-120"/>
            </a:rPr>
            <a:t>維持高接種完成率</a:t>
          </a:r>
          <a:endParaRPr lang="en-US" altLang="zh-TW" sz="3200" b="1" dirty="0">
            <a:latin typeface="微軟正黑體" panose="020B0604030504040204" pitchFamily="34" charset="-120"/>
            <a:ea typeface="微軟正黑體" panose="020B0604030504040204" pitchFamily="34" charset="-120"/>
          </a:endParaRPr>
        </a:p>
        <a:p>
          <a:pPr>
            <a:lnSpc>
              <a:spcPct val="90000"/>
            </a:lnSpc>
            <a:spcAft>
              <a:spcPts val="600"/>
            </a:spcAft>
          </a:pPr>
          <a:r>
            <a:rPr lang="zh-TW" altLang="en-US" sz="3200" b="1" dirty="0">
              <a:latin typeface="微軟正黑體" panose="020B0604030504040204" pitchFamily="34" charset="-120"/>
              <a:ea typeface="微軟正黑體" panose="020B0604030504040204" pitchFamily="34" charset="-120"/>
            </a:rPr>
            <a:t>保全既有防疫成果</a:t>
          </a:r>
          <a:endParaRPr lang="zh-TW" altLang="en-US" sz="3200" dirty="0">
            <a:latin typeface="微軟正黑體" panose="020B0604030504040204" pitchFamily="34" charset="-120"/>
            <a:ea typeface="微軟正黑體" panose="020B0604030504040204" pitchFamily="34" charset="-120"/>
          </a:endParaRPr>
        </a:p>
      </dgm:t>
    </dgm:pt>
    <dgm:pt modelId="{427B2D88-944B-4237-89D9-25B5B961365B}" type="parTrans" cxnId="{00BB0E94-9A6F-4028-94DB-D59AF82DFD43}">
      <dgm:prSet/>
      <dgm:spPr/>
      <dgm:t>
        <a:bodyPr/>
        <a:lstStyle/>
        <a:p>
          <a:endParaRPr lang="zh-TW" altLang="en-US" sz="3200">
            <a:solidFill>
              <a:schemeClr val="tx2">
                <a:lumMod val="75000"/>
              </a:schemeClr>
            </a:solidFill>
          </a:endParaRPr>
        </a:p>
      </dgm:t>
    </dgm:pt>
    <dgm:pt modelId="{C1FB8033-C190-4B1C-BB06-33A0E7CB69F2}" type="sibTrans" cxnId="{00BB0E94-9A6F-4028-94DB-D59AF82DFD43}">
      <dgm:prSet/>
      <dgm:spPr/>
      <dgm:t>
        <a:bodyPr/>
        <a:lstStyle/>
        <a:p>
          <a:endParaRPr lang="zh-TW" altLang="en-US" sz="3200">
            <a:solidFill>
              <a:schemeClr val="tx2">
                <a:lumMod val="75000"/>
              </a:schemeClr>
            </a:solidFill>
          </a:endParaRPr>
        </a:p>
      </dgm:t>
    </dgm:pt>
    <dgm:pt modelId="{78BBFFD5-E15E-4E76-A7C5-2F1FFDB4DF34}">
      <dgm:prSet phldrT="[文字]" custT="1"/>
      <dgm:spPr>
        <a:solidFill>
          <a:srgbClr val="FF0000"/>
        </a:solidFill>
      </dgm:spPr>
      <dgm:t>
        <a:bodyPr/>
        <a:lstStyle/>
        <a:p>
          <a:pPr>
            <a:lnSpc>
              <a:spcPct val="100000"/>
            </a:lnSpc>
            <a:spcAft>
              <a:spcPts val="600"/>
            </a:spcAft>
          </a:pPr>
          <a:r>
            <a:rPr lang="zh-TW" altLang="en-US" sz="3200" b="1" dirty="0" smtClean="0">
              <a:latin typeface="微軟正黑體" panose="020B0604030504040204" pitchFamily="34" charset="-120"/>
              <a:ea typeface="微軟正黑體" panose="020B0604030504040204" pitchFamily="34" charset="-120"/>
            </a:rPr>
            <a:t>宣導疫苗有效安全減少民眾迷思</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猶豫</a:t>
          </a:r>
          <a:endParaRPr lang="zh-TW" altLang="en-US" sz="3200" b="1" dirty="0">
            <a:latin typeface="微軟正黑體" panose="020B0604030504040204" pitchFamily="34" charset="-120"/>
            <a:ea typeface="微軟正黑體" panose="020B0604030504040204" pitchFamily="34" charset="-120"/>
          </a:endParaRPr>
        </a:p>
      </dgm:t>
    </dgm:pt>
    <dgm:pt modelId="{BFBC5CF1-EAE3-4BDD-A07C-FC0CB98A90A6}" type="parTrans" cxnId="{CDEEAFF0-E265-4C75-A83F-7EEC7726511F}">
      <dgm:prSet/>
      <dgm:spPr/>
      <dgm:t>
        <a:bodyPr/>
        <a:lstStyle/>
        <a:p>
          <a:endParaRPr lang="zh-TW" altLang="en-US" sz="3200">
            <a:solidFill>
              <a:schemeClr val="tx2">
                <a:lumMod val="75000"/>
              </a:schemeClr>
            </a:solidFill>
          </a:endParaRPr>
        </a:p>
      </dgm:t>
    </dgm:pt>
    <dgm:pt modelId="{BE051BF0-E3D6-41BD-9D0E-74F8D514F941}" type="sibTrans" cxnId="{CDEEAFF0-E265-4C75-A83F-7EEC7726511F}">
      <dgm:prSet/>
      <dgm:spPr/>
      <dgm:t>
        <a:bodyPr/>
        <a:lstStyle/>
        <a:p>
          <a:endParaRPr lang="zh-TW" altLang="en-US" sz="3200">
            <a:solidFill>
              <a:schemeClr val="tx2">
                <a:lumMod val="75000"/>
              </a:schemeClr>
            </a:solidFill>
          </a:endParaRPr>
        </a:p>
      </dgm:t>
    </dgm:pt>
    <dgm:pt modelId="{F23E2B27-0B11-4C12-B23D-84A79EC9E605}" type="pres">
      <dgm:prSet presAssocID="{981ACAE2-5258-43A3-BB32-3ADCF977509C}" presName="diagram" presStyleCnt="0">
        <dgm:presLayoutVars>
          <dgm:chMax val="1"/>
          <dgm:dir/>
          <dgm:animLvl val="ctr"/>
          <dgm:resizeHandles val="exact"/>
        </dgm:presLayoutVars>
      </dgm:prSet>
      <dgm:spPr/>
      <dgm:t>
        <a:bodyPr/>
        <a:lstStyle/>
        <a:p>
          <a:endParaRPr lang="zh-TW" altLang="en-US"/>
        </a:p>
      </dgm:t>
    </dgm:pt>
    <dgm:pt modelId="{DE11D66E-3EFF-4609-92D0-A306E2F325FB}" type="pres">
      <dgm:prSet presAssocID="{981ACAE2-5258-43A3-BB32-3ADCF977509C}" presName="matrix" presStyleCnt="0"/>
      <dgm:spPr/>
    </dgm:pt>
    <dgm:pt modelId="{88D7C9EC-630A-4BE9-9350-E67BF48FC6D9}" type="pres">
      <dgm:prSet presAssocID="{981ACAE2-5258-43A3-BB32-3ADCF977509C}" presName="tile1" presStyleLbl="node1" presStyleIdx="0" presStyleCnt="4"/>
      <dgm:spPr/>
      <dgm:t>
        <a:bodyPr/>
        <a:lstStyle/>
        <a:p>
          <a:endParaRPr lang="zh-TW" altLang="en-US"/>
        </a:p>
      </dgm:t>
    </dgm:pt>
    <dgm:pt modelId="{61EBEFCB-9C0C-49E5-BDC0-2E6BD5D392D3}" type="pres">
      <dgm:prSet presAssocID="{981ACAE2-5258-43A3-BB32-3ADCF977509C}" presName="tile1text" presStyleLbl="node1" presStyleIdx="0" presStyleCnt="4">
        <dgm:presLayoutVars>
          <dgm:chMax val="0"/>
          <dgm:chPref val="0"/>
          <dgm:bulletEnabled val="1"/>
        </dgm:presLayoutVars>
      </dgm:prSet>
      <dgm:spPr/>
      <dgm:t>
        <a:bodyPr/>
        <a:lstStyle/>
        <a:p>
          <a:endParaRPr lang="zh-TW" altLang="en-US"/>
        </a:p>
      </dgm:t>
    </dgm:pt>
    <dgm:pt modelId="{5E67B60A-A8AD-4233-BB6C-523135A5094C}" type="pres">
      <dgm:prSet presAssocID="{981ACAE2-5258-43A3-BB32-3ADCF977509C}" presName="tile2" presStyleLbl="node1" presStyleIdx="1" presStyleCnt="4" custScaleX="102308" custLinFactNeighborX="-1154"/>
      <dgm:spPr/>
      <dgm:t>
        <a:bodyPr/>
        <a:lstStyle/>
        <a:p>
          <a:endParaRPr lang="zh-TW" altLang="en-US"/>
        </a:p>
      </dgm:t>
    </dgm:pt>
    <dgm:pt modelId="{817FFDED-E9C4-4F09-826E-3AF6EBA9818E}" type="pres">
      <dgm:prSet presAssocID="{981ACAE2-5258-43A3-BB32-3ADCF977509C}" presName="tile2text" presStyleLbl="node1" presStyleIdx="1" presStyleCnt="4">
        <dgm:presLayoutVars>
          <dgm:chMax val="0"/>
          <dgm:chPref val="0"/>
          <dgm:bulletEnabled val="1"/>
        </dgm:presLayoutVars>
      </dgm:prSet>
      <dgm:spPr/>
      <dgm:t>
        <a:bodyPr/>
        <a:lstStyle/>
        <a:p>
          <a:endParaRPr lang="zh-TW" altLang="en-US"/>
        </a:p>
      </dgm:t>
    </dgm:pt>
    <dgm:pt modelId="{514EECE1-D629-4892-A7C6-C00953DC8AEA}" type="pres">
      <dgm:prSet presAssocID="{981ACAE2-5258-43A3-BB32-3ADCF977509C}" presName="tile3" presStyleLbl="node1" presStyleIdx="2" presStyleCnt="4"/>
      <dgm:spPr/>
      <dgm:t>
        <a:bodyPr/>
        <a:lstStyle/>
        <a:p>
          <a:endParaRPr lang="zh-TW" altLang="en-US"/>
        </a:p>
      </dgm:t>
    </dgm:pt>
    <dgm:pt modelId="{4FE29A0A-F2E8-4994-9D4E-0600A2260ED0}" type="pres">
      <dgm:prSet presAssocID="{981ACAE2-5258-43A3-BB32-3ADCF977509C}" presName="tile3text" presStyleLbl="node1" presStyleIdx="2" presStyleCnt="4">
        <dgm:presLayoutVars>
          <dgm:chMax val="0"/>
          <dgm:chPref val="0"/>
          <dgm:bulletEnabled val="1"/>
        </dgm:presLayoutVars>
      </dgm:prSet>
      <dgm:spPr/>
      <dgm:t>
        <a:bodyPr/>
        <a:lstStyle/>
        <a:p>
          <a:endParaRPr lang="zh-TW" altLang="en-US"/>
        </a:p>
      </dgm:t>
    </dgm:pt>
    <dgm:pt modelId="{2EA27E96-6546-4679-AFFF-62D1C7A3F1C5}" type="pres">
      <dgm:prSet presAssocID="{981ACAE2-5258-43A3-BB32-3ADCF977509C}" presName="tile4" presStyleLbl="node1" presStyleIdx="3" presStyleCnt="4"/>
      <dgm:spPr/>
      <dgm:t>
        <a:bodyPr/>
        <a:lstStyle/>
        <a:p>
          <a:endParaRPr lang="zh-TW" altLang="en-US"/>
        </a:p>
      </dgm:t>
    </dgm:pt>
    <dgm:pt modelId="{8A028EB5-53DE-4B35-A4D8-AD198E78F6F9}" type="pres">
      <dgm:prSet presAssocID="{981ACAE2-5258-43A3-BB32-3ADCF977509C}" presName="tile4text" presStyleLbl="node1" presStyleIdx="3" presStyleCnt="4">
        <dgm:presLayoutVars>
          <dgm:chMax val="0"/>
          <dgm:chPref val="0"/>
          <dgm:bulletEnabled val="1"/>
        </dgm:presLayoutVars>
      </dgm:prSet>
      <dgm:spPr/>
      <dgm:t>
        <a:bodyPr/>
        <a:lstStyle/>
        <a:p>
          <a:endParaRPr lang="zh-TW" altLang="en-US"/>
        </a:p>
      </dgm:t>
    </dgm:pt>
    <dgm:pt modelId="{4FA7BFE9-29CD-4973-9870-1A9279B9E4FB}" type="pres">
      <dgm:prSet presAssocID="{981ACAE2-5258-43A3-BB32-3ADCF977509C}" presName="centerTile" presStyleLbl="fgShp" presStyleIdx="0" presStyleCnt="1" custScaleX="127624" custScaleY="97957">
        <dgm:presLayoutVars>
          <dgm:chMax val="0"/>
          <dgm:chPref val="0"/>
        </dgm:presLayoutVars>
      </dgm:prSet>
      <dgm:spPr/>
      <dgm:t>
        <a:bodyPr/>
        <a:lstStyle/>
        <a:p>
          <a:endParaRPr lang="zh-TW" altLang="en-US"/>
        </a:p>
      </dgm:t>
    </dgm:pt>
  </dgm:ptLst>
  <dgm:cxnLst>
    <dgm:cxn modelId="{492A7E10-DA9C-49C9-876C-61868E33C5A7}" type="presOf" srcId="{981ACAE2-5258-43A3-BB32-3ADCF977509C}" destId="{F23E2B27-0B11-4C12-B23D-84A79EC9E605}" srcOrd="0" destOrd="0" presId="urn:microsoft.com/office/officeart/2005/8/layout/matrix1"/>
    <dgm:cxn modelId="{6CBB3BFC-3BBB-46A5-8BD1-A76E4314F085}" type="presOf" srcId="{BECB43C6-9CBC-4C81-A971-7FCA3F26266E}" destId="{5E67B60A-A8AD-4233-BB6C-523135A5094C}" srcOrd="0" destOrd="0" presId="urn:microsoft.com/office/officeart/2005/8/layout/matrix1"/>
    <dgm:cxn modelId="{00BB0E94-9A6F-4028-94DB-D59AF82DFD43}" srcId="{8D45C37D-EF35-4A55-896D-73137AD9B3A0}" destId="{A4F022D9-80A8-480F-9E8A-9601A49DDE02}" srcOrd="2" destOrd="0" parTransId="{427B2D88-944B-4237-89D9-25B5B961365B}" sibTransId="{C1FB8033-C190-4B1C-BB06-33A0E7CB69F2}"/>
    <dgm:cxn modelId="{8F1C4044-A491-473D-8F94-DAC8D06B1D6D}" type="presOf" srcId="{A4F022D9-80A8-480F-9E8A-9601A49DDE02}" destId="{4FE29A0A-F2E8-4994-9D4E-0600A2260ED0}" srcOrd="1" destOrd="0" presId="urn:microsoft.com/office/officeart/2005/8/layout/matrix1"/>
    <dgm:cxn modelId="{A0AE7FC7-C001-4DB4-99B0-EA532B921FCE}" type="presOf" srcId="{78BBFFD5-E15E-4E76-A7C5-2F1FFDB4DF34}" destId="{2EA27E96-6546-4679-AFFF-62D1C7A3F1C5}" srcOrd="0" destOrd="0" presId="urn:microsoft.com/office/officeart/2005/8/layout/matrix1"/>
    <dgm:cxn modelId="{F07DC45C-0E6F-4104-A9D3-70C881F6F84C}" srcId="{981ACAE2-5258-43A3-BB32-3ADCF977509C}" destId="{8D45C37D-EF35-4A55-896D-73137AD9B3A0}" srcOrd="0" destOrd="0" parTransId="{9C9D0A58-FD36-4436-92BC-27D0079C2B0E}" sibTransId="{6BAF8E7F-9066-4F9C-AA05-575D2563FBFB}"/>
    <dgm:cxn modelId="{EA16E39E-7D5D-4AF6-872C-AE8533D7F7CF}" type="presOf" srcId="{A4F022D9-80A8-480F-9E8A-9601A49DDE02}" destId="{514EECE1-D629-4892-A7C6-C00953DC8AEA}" srcOrd="0" destOrd="0" presId="urn:microsoft.com/office/officeart/2005/8/layout/matrix1"/>
    <dgm:cxn modelId="{27B8F758-86BF-4D2A-A639-A107F191B794}" srcId="{8D45C37D-EF35-4A55-896D-73137AD9B3A0}" destId="{BECB43C6-9CBC-4C81-A971-7FCA3F26266E}" srcOrd="1" destOrd="0" parTransId="{FB79BD7F-E7F6-45C5-9216-60F35397C4B2}" sibTransId="{2AC7AD77-030D-4892-8A8D-E412E7C949DA}"/>
    <dgm:cxn modelId="{03F9B8F1-A8DC-4205-A813-EF9562E28585}" type="presOf" srcId="{78BBFFD5-E15E-4E76-A7C5-2F1FFDB4DF34}" destId="{8A028EB5-53DE-4B35-A4D8-AD198E78F6F9}" srcOrd="1" destOrd="0" presId="urn:microsoft.com/office/officeart/2005/8/layout/matrix1"/>
    <dgm:cxn modelId="{DCF37893-FE78-4158-BF96-FA34377856B7}" type="presOf" srcId="{BECB43C6-9CBC-4C81-A971-7FCA3F26266E}" destId="{817FFDED-E9C4-4F09-826E-3AF6EBA9818E}" srcOrd="1" destOrd="0" presId="urn:microsoft.com/office/officeart/2005/8/layout/matrix1"/>
    <dgm:cxn modelId="{8A9A8B0A-0CB1-4E8B-9394-BF705A52BC8B}" type="presOf" srcId="{FD91B185-F67B-499B-B146-7D43DDDB6B22}" destId="{61EBEFCB-9C0C-49E5-BDC0-2E6BD5D392D3}" srcOrd="1" destOrd="0" presId="urn:microsoft.com/office/officeart/2005/8/layout/matrix1"/>
    <dgm:cxn modelId="{CDEEAFF0-E265-4C75-A83F-7EEC7726511F}" srcId="{8D45C37D-EF35-4A55-896D-73137AD9B3A0}" destId="{78BBFFD5-E15E-4E76-A7C5-2F1FFDB4DF34}" srcOrd="3" destOrd="0" parTransId="{BFBC5CF1-EAE3-4BDD-A07C-FC0CB98A90A6}" sibTransId="{BE051BF0-E3D6-41BD-9D0E-74F8D514F941}"/>
    <dgm:cxn modelId="{4CD5903F-EFAA-4CB2-86FF-A7875A7E0E75}" type="presOf" srcId="{8D45C37D-EF35-4A55-896D-73137AD9B3A0}" destId="{4FA7BFE9-29CD-4973-9870-1A9279B9E4FB}" srcOrd="0" destOrd="0" presId="urn:microsoft.com/office/officeart/2005/8/layout/matrix1"/>
    <dgm:cxn modelId="{985958F1-7E32-4B0D-8E47-001C788D6A81}" srcId="{8D45C37D-EF35-4A55-896D-73137AD9B3A0}" destId="{FD91B185-F67B-499B-B146-7D43DDDB6B22}" srcOrd="0" destOrd="0" parTransId="{642B5FA7-29E8-409E-996C-3365E244FCBB}" sibTransId="{6C33DA6E-6A2F-4E62-A149-90599CD639AD}"/>
    <dgm:cxn modelId="{958C66FB-87D8-468B-A7B9-B28C5DFB2049}" type="presOf" srcId="{FD91B185-F67B-499B-B146-7D43DDDB6B22}" destId="{88D7C9EC-630A-4BE9-9350-E67BF48FC6D9}" srcOrd="0" destOrd="0" presId="urn:microsoft.com/office/officeart/2005/8/layout/matrix1"/>
    <dgm:cxn modelId="{F55F601C-49D6-4F5B-A54C-A9310F4C8C50}" type="presParOf" srcId="{F23E2B27-0B11-4C12-B23D-84A79EC9E605}" destId="{DE11D66E-3EFF-4609-92D0-A306E2F325FB}" srcOrd="0" destOrd="0" presId="urn:microsoft.com/office/officeart/2005/8/layout/matrix1"/>
    <dgm:cxn modelId="{A0E116EF-9A3A-4AAE-BEDA-99D2D81D8B40}" type="presParOf" srcId="{DE11D66E-3EFF-4609-92D0-A306E2F325FB}" destId="{88D7C9EC-630A-4BE9-9350-E67BF48FC6D9}" srcOrd="0" destOrd="0" presId="urn:microsoft.com/office/officeart/2005/8/layout/matrix1"/>
    <dgm:cxn modelId="{3BC75FAF-8976-4027-A1EE-587D7CECD0EC}" type="presParOf" srcId="{DE11D66E-3EFF-4609-92D0-A306E2F325FB}" destId="{61EBEFCB-9C0C-49E5-BDC0-2E6BD5D392D3}" srcOrd="1" destOrd="0" presId="urn:microsoft.com/office/officeart/2005/8/layout/matrix1"/>
    <dgm:cxn modelId="{261CCBD1-A982-44F7-A81A-56DCEBD7DA62}" type="presParOf" srcId="{DE11D66E-3EFF-4609-92D0-A306E2F325FB}" destId="{5E67B60A-A8AD-4233-BB6C-523135A5094C}" srcOrd="2" destOrd="0" presId="urn:microsoft.com/office/officeart/2005/8/layout/matrix1"/>
    <dgm:cxn modelId="{6167B413-9461-4C40-AC9C-12FC9EAD2A92}" type="presParOf" srcId="{DE11D66E-3EFF-4609-92D0-A306E2F325FB}" destId="{817FFDED-E9C4-4F09-826E-3AF6EBA9818E}" srcOrd="3" destOrd="0" presId="urn:microsoft.com/office/officeart/2005/8/layout/matrix1"/>
    <dgm:cxn modelId="{62D0DA37-989A-49E9-A08A-2305604E8FE2}" type="presParOf" srcId="{DE11D66E-3EFF-4609-92D0-A306E2F325FB}" destId="{514EECE1-D629-4892-A7C6-C00953DC8AEA}" srcOrd="4" destOrd="0" presId="urn:microsoft.com/office/officeart/2005/8/layout/matrix1"/>
    <dgm:cxn modelId="{1C71F3CE-F31B-42E9-9A7B-BD71B02A94B6}" type="presParOf" srcId="{DE11D66E-3EFF-4609-92D0-A306E2F325FB}" destId="{4FE29A0A-F2E8-4994-9D4E-0600A2260ED0}" srcOrd="5" destOrd="0" presId="urn:microsoft.com/office/officeart/2005/8/layout/matrix1"/>
    <dgm:cxn modelId="{843E37ED-840A-4CBC-96A3-3ADF8445FB89}" type="presParOf" srcId="{DE11D66E-3EFF-4609-92D0-A306E2F325FB}" destId="{2EA27E96-6546-4679-AFFF-62D1C7A3F1C5}" srcOrd="6" destOrd="0" presId="urn:microsoft.com/office/officeart/2005/8/layout/matrix1"/>
    <dgm:cxn modelId="{C9F7F016-9E86-43EB-BE13-F089A9428635}" type="presParOf" srcId="{DE11D66E-3EFF-4609-92D0-A306E2F325FB}" destId="{8A028EB5-53DE-4B35-A4D8-AD198E78F6F9}" srcOrd="7" destOrd="0" presId="urn:microsoft.com/office/officeart/2005/8/layout/matrix1"/>
    <dgm:cxn modelId="{83A1B840-6969-40B6-8E8F-353381B2A83C}" type="presParOf" srcId="{F23E2B27-0B11-4C12-B23D-84A79EC9E605}" destId="{4FA7BFE9-29CD-4973-9870-1A9279B9E4FB}" srcOrd="1" destOrd="0" presId="urn:microsoft.com/office/officeart/2005/8/layout/matrix1"/>
  </dgm:cxnLst>
  <dgm:bg/>
  <dgm:whole>
    <a:ln w="28575"/>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61770-1382-456F-B553-A00CBE9C4A45}">
      <dsp:nvSpPr>
        <dsp:cNvPr id="0" name=""/>
        <dsp:cNvSpPr/>
      </dsp:nvSpPr>
      <dsp:spPr>
        <a:xfrm>
          <a:off x="-3988358" y="-612283"/>
          <a:ext cx="4752958" cy="4752958"/>
        </a:xfrm>
        <a:prstGeom prst="blockArc">
          <a:avLst>
            <a:gd name="adj1" fmla="val 18900000"/>
            <a:gd name="adj2" fmla="val 2700000"/>
            <a:gd name="adj3" fmla="val 4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90BDDD-03B7-4BB9-BEDB-86C04F9C0F4D}">
      <dsp:nvSpPr>
        <dsp:cNvPr id="0" name=""/>
        <dsp:cNvSpPr/>
      </dsp:nvSpPr>
      <dsp:spPr>
        <a:xfrm>
          <a:off x="400672" y="228668"/>
          <a:ext cx="6249345" cy="62799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50800" rIns="50800" bIns="50800" numCol="1" spcCol="1270" anchor="ctr" anchorCtr="0">
          <a:noAutofit/>
        </a:bodyPr>
        <a:lstStyle/>
        <a:p>
          <a:pPr lvl="0" algn="l" defTabSz="889000">
            <a:lnSpc>
              <a:spcPct val="90000"/>
            </a:lnSpc>
            <a:spcBef>
              <a:spcPct val="0"/>
            </a:spcBef>
            <a:spcAft>
              <a:spcPct val="35000"/>
            </a:spcAft>
          </a:pPr>
          <a:r>
            <a:rPr lang="zh-TW" altLang="en-US" sz="2000" b="0" kern="1200" dirty="0" smtClean="0">
              <a:latin typeface="微軟正黑體" pitchFamily="34" charset="-120"/>
              <a:ea typeface="微軟正黑體" pitchFamily="34" charset="-120"/>
            </a:rPr>
            <a:t>依傳染病防治法第</a:t>
          </a:r>
          <a:r>
            <a:rPr lang="en-US" altLang="zh-TW" sz="2000" b="0" kern="1200" dirty="0" smtClean="0">
              <a:latin typeface="微軟正黑體" pitchFamily="34" charset="-120"/>
              <a:ea typeface="微軟正黑體" pitchFamily="34" charset="-120"/>
            </a:rPr>
            <a:t>27</a:t>
          </a:r>
          <a:r>
            <a:rPr lang="zh-TW" altLang="en-US" sz="2000" b="0" kern="1200" dirty="0" smtClean="0">
              <a:latin typeface="微軟正黑體" pitchFamily="34" charset="-120"/>
              <a:ea typeface="微軟正黑體" pitchFamily="34" charset="-120"/>
            </a:rPr>
            <a:t>條</a:t>
          </a:r>
          <a:endParaRPr lang="zh-TW" altLang="en-US" sz="2000" b="0" kern="1200" dirty="0">
            <a:latin typeface="微軟正黑體" pitchFamily="34" charset="-120"/>
            <a:ea typeface="微軟正黑體" pitchFamily="34" charset="-120"/>
          </a:endParaRPr>
        </a:p>
      </dsp:txBody>
      <dsp:txXfrm>
        <a:off x="400672" y="228668"/>
        <a:ext cx="6249345" cy="627996"/>
      </dsp:txXfrm>
    </dsp:sp>
    <dsp:sp modelId="{87719BAA-0B54-4B32-AAB1-6F3D8F5DD541}">
      <dsp:nvSpPr>
        <dsp:cNvPr id="0" name=""/>
        <dsp:cNvSpPr/>
      </dsp:nvSpPr>
      <dsp:spPr>
        <a:xfrm>
          <a:off x="61418" y="203411"/>
          <a:ext cx="678509" cy="67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4CC1CA-4586-418E-8B39-4616336375FC}">
      <dsp:nvSpPr>
        <dsp:cNvPr id="0" name=""/>
        <dsp:cNvSpPr/>
      </dsp:nvSpPr>
      <dsp:spPr>
        <a:xfrm>
          <a:off x="726009" y="1096371"/>
          <a:ext cx="5938141" cy="567456"/>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50800" rIns="50800" bIns="50800" numCol="1" spcCol="1270" anchor="ctr" anchorCtr="0">
          <a:noAutofit/>
        </a:bodyPr>
        <a:lstStyle/>
        <a:p>
          <a:pPr lvl="0" algn="l" defTabSz="889000">
            <a:lnSpc>
              <a:spcPct val="90000"/>
            </a:lnSpc>
            <a:spcBef>
              <a:spcPct val="0"/>
            </a:spcBef>
            <a:spcAft>
              <a:spcPct val="35000"/>
            </a:spcAft>
          </a:pPr>
          <a:r>
            <a:rPr lang="zh-TW" altLang="en-US" sz="2000" b="0" kern="1200" dirty="0" smtClean="0">
              <a:latin typeface="微軟正黑體" pitchFamily="34" charset="-120"/>
              <a:ea typeface="微軟正黑體" pitchFamily="34" charset="-120"/>
            </a:rPr>
            <a:t>獨立編列、專款專用、累積運用</a:t>
          </a:r>
          <a:endParaRPr lang="zh-TW" altLang="en-US" sz="2000" b="0" kern="1200" dirty="0">
            <a:latin typeface="微軟正黑體" pitchFamily="34" charset="-120"/>
            <a:ea typeface="微軟正黑體" pitchFamily="34" charset="-120"/>
          </a:endParaRPr>
        </a:p>
      </dsp:txBody>
      <dsp:txXfrm>
        <a:off x="726009" y="1096371"/>
        <a:ext cx="5938141" cy="567456"/>
      </dsp:txXfrm>
    </dsp:sp>
    <dsp:sp modelId="{45C144D3-E6A5-43B2-AA5B-C9A625A89B78}">
      <dsp:nvSpPr>
        <dsp:cNvPr id="0" name=""/>
        <dsp:cNvSpPr/>
      </dsp:nvSpPr>
      <dsp:spPr>
        <a:xfrm>
          <a:off x="372622" y="1017764"/>
          <a:ext cx="678509" cy="67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8DD42E-AE36-49D2-A2BD-780423A453F1}">
      <dsp:nvSpPr>
        <dsp:cNvPr id="0" name=""/>
        <dsp:cNvSpPr/>
      </dsp:nvSpPr>
      <dsp:spPr>
        <a:xfrm>
          <a:off x="711877" y="1899968"/>
          <a:ext cx="5938141" cy="542807"/>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50800" rIns="50800" bIns="50800" numCol="1" spcCol="1270" anchor="ctr" anchorCtr="0">
          <a:noAutofit/>
        </a:bodyPr>
        <a:lstStyle/>
        <a:p>
          <a:pPr lvl="0" algn="l" defTabSz="889000">
            <a:lnSpc>
              <a:spcPct val="90000"/>
            </a:lnSpc>
            <a:spcBef>
              <a:spcPct val="0"/>
            </a:spcBef>
            <a:spcAft>
              <a:spcPct val="35000"/>
            </a:spcAft>
          </a:pPr>
          <a:r>
            <a:rPr lang="zh-TW" altLang="en-US" sz="2000" b="0" kern="1200" dirty="0" smtClean="0">
              <a:latin typeface="微軟正黑體" pitchFamily="34" charset="-120"/>
              <a:ea typeface="微軟正黑體" pitchFamily="34" charset="-120"/>
            </a:rPr>
            <a:t>辦理疫苗採購及預防接種工作</a:t>
          </a:r>
          <a:endParaRPr lang="en-US" altLang="zh-TW" sz="2000" b="0" kern="1200" dirty="0">
            <a:solidFill>
              <a:srgbClr val="0000CC"/>
            </a:solidFill>
            <a:latin typeface="微軟正黑體" pitchFamily="34" charset="-120"/>
            <a:ea typeface="微軟正黑體" pitchFamily="34" charset="-120"/>
          </a:endParaRPr>
        </a:p>
      </dsp:txBody>
      <dsp:txXfrm>
        <a:off x="711877" y="1899968"/>
        <a:ext cx="5938141" cy="542807"/>
      </dsp:txXfrm>
    </dsp:sp>
    <dsp:sp modelId="{0FCB7F61-5813-4B52-8BA2-61A7BE4F611F}">
      <dsp:nvSpPr>
        <dsp:cNvPr id="0" name=""/>
        <dsp:cNvSpPr/>
      </dsp:nvSpPr>
      <dsp:spPr>
        <a:xfrm>
          <a:off x="372622" y="1832117"/>
          <a:ext cx="678509" cy="67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FC8255-511C-4E7F-9BC5-9DDA3FDB03B4}">
      <dsp:nvSpPr>
        <dsp:cNvPr id="0" name=""/>
        <dsp:cNvSpPr/>
      </dsp:nvSpPr>
      <dsp:spPr>
        <a:xfrm>
          <a:off x="400672" y="2587475"/>
          <a:ext cx="6249345" cy="796499"/>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0854" tIns="50800" rIns="50800" bIns="50800" numCol="1" spcCol="1270" anchor="ctr" anchorCtr="0">
          <a:noAutofit/>
        </a:bodyPr>
        <a:lstStyle/>
        <a:p>
          <a:pPr lvl="0" algn="l" defTabSz="889000">
            <a:lnSpc>
              <a:spcPct val="80000"/>
            </a:lnSpc>
            <a:spcBef>
              <a:spcPct val="0"/>
            </a:spcBef>
            <a:spcAft>
              <a:spcPts val="0"/>
            </a:spcAft>
          </a:pPr>
          <a:r>
            <a:rPr lang="zh-TW" altLang="en-US" sz="2000" b="0" kern="1200" dirty="0" smtClean="0">
              <a:latin typeface="微軟正黑體" pitchFamily="34" charset="-120"/>
              <a:ea typeface="微軟正黑體" pitchFamily="34" charset="-120"/>
            </a:rPr>
            <a:t>˙避免預算競爭排擠</a:t>
          </a:r>
          <a:endParaRPr lang="en-US" altLang="zh-TW" sz="2000" b="0" kern="1200" dirty="0" smtClean="0">
            <a:latin typeface="微軟正黑體" pitchFamily="34" charset="-120"/>
            <a:ea typeface="微軟正黑體" pitchFamily="34" charset="-120"/>
          </a:endParaRPr>
        </a:p>
        <a:p>
          <a:pPr lvl="0" algn="l" defTabSz="889000">
            <a:lnSpc>
              <a:spcPct val="80000"/>
            </a:lnSpc>
            <a:spcBef>
              <a:spcPct val="0"/>
            </a:spcBef>
            <a:spcAft>
              <a:spcPts val="0"/>
            </a:spcAft>
          </a:pPr>
          <a:r>
            <a:rPr lang="zh-TW" altLang="en-US" sz="2000" b="0" kern="1200" dirty="0" smtClean="0">
              <a:latin typeface="微軟正黑體" pitchFamily="34" charset="-120"/>
              <a:ea typeface="微軟正黑體" pitchFamily="34" charset="-120"/>
            </a:rPr>
            <a:t>˙循序加速納入新疫苗政策</a:t>
          </a:r>
          <a:endParaRPr lang="en-US" altLang="zh-TW" sz="2000" b="1" kern="1200" dirty="0" smtClean="0">
            <a:latin typeface="微軟正黑體" pitchFamily="34" charset="-120"/>
            <a:ea typeface="微軟正黑體" pitchFamily="34" charset="-120"/>
          </a:endParaRPr>
        </a:p>
      </dsp:txBody>
      <dsp:txXfrm>
        <a:off x="400672" y="2587475"/>
        <a:ext cx="6249345" cy="796499"/>
      </dsp:txXfrm>
    </dsp:sp>
    <dsp:sp modelId="{81EA7E50-4788-433A-B4C3-A213B47F1710}">
      <dsp:nvSpPr>
        <dsp:cNvPr id="0" name=""/>
        <dsp:cNvSpPr/>
      </dsp:nvSpPr>
      <dsp:spPr>
        <a:xfrm>
          <a:off x="62978" y="2644428"/>
          <a:ext cx="678509" cy="67850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7C9EC-630A-4BE9-9350-E67BF48FC6D9}">
      <dsp:nvSpPr>
        <dsp:cNvPr id="0" name=""/>
        <dsp:cNvSpPr/>
      </dsp:nvSpPr>
      <dsp:spPr>
        <a:xfrm rot="16200000">
          <a:off x="643430" y="-666074"/>
          <a:ext cx="2592288" cy="3924436"/>
        </a:xfrm>
        <a:prstGeom prst="round1Rect">
          <a:avLst/>
        </a:prstGeom>
        <a:solidFill>
          <a:srgbClr val="33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5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確保政策穩定推動</a:t>
          </a:r>
          <a:endParaRPr lang="en-US" altLang="zh-TW" sz="3200" b="1" kern="1200" dirty="0" smtClean="0">
            <a:latin typeface="微軟正黑體" panose="020B0604030504040204" pitchFamily="34" charset="-120"/>
            <a:ea typeface="微軟正黑體" panose="020B0604030504040204" pitchFamily="34" charset="-120"/>
          </a:endParaRPr>
        </a:p>
        <a:p>
          <a:pPr lvl="0" algn="ctr" defTabSz="1422400">
            <a:lnSpc>
              <a:spcPct val="50000"/>
            </a:lnSpc>
            <a:spcBef>
              <a:spcPct val="0"/>
            </a:spcBef>
            <a:spcAft>
              <a:spcPct val="35000"/>
            </a:spcAft>
          </a:pPr>
          <a:r>
            <a:rPr lang="zh-TW" altLang="en-US" sz="3200" b="1" kern="1200" dirty="0" smtClean="0">
              <a:latin typeface="微軟正黑體" panose="020B0604030504040204" pitchFamily="34" charset="-120"/>
              <a:ea typeface="微軟正黑體" panose="020B0604030504040204" pitchFamily="34" charset="-120"/>
            </a:rPr>
            <a:t>適時導入新政策</a:t>
          </a:r>
          <a:endParaRPr lang="zh-TW" altLang="en-US" sz="3200" b="1" kern="1200" dirty="0">
            <a:latin typeface="微軟正黑體" panose="020B0604030504040204" pitchFamily="34" charset="-120"/>
            <a:ea typeface="微軟正黑體" panose="020B0604030504040204" pitchFamily="34" charset="-120"/>
          </a:endParaRPr>
        </a:p>
      </dsp:txBody>
      <dsp:txXfrm rot="5400000">
        <a:off x="-22644" y="1"/>
        <a:ext cx="3924436" cy="1944216"/>
      </dsp:txXfrm>
    </dsp:sp>
    <dsp:sp modelId="{5E67B60A-A8AD-4233-BB6C-523135A5094C}">
      <dsp:nvSpPr>
        <dsp:cNvPr id="0" name=""/>
        <dsp:cNvSpPr/>
      </dsp:nvSpPr>
      <dsp:spPr>
        <a:xfrm>
          <a:off x="3811216" y="0"/>
          <a:ext cx="4015011" cy="2592288"/>
        </a:xfrm>
        <a:prstGeom prst="round1Rect">
          <a:avLst/>
        </a:prstGeom>
        <a:solidFill>
          <a:srgbClr val="FF99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5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提供優質接種服務</a:t>
          </a:r>
          <a:endParaRPr lang="en-US" altLang="zh-TW" sz="3200" b="1" kern="1200" dirty="0">
            <a:latin typeface="微軟正黑體" panose="020B0604030504040204" pitchFamily="34" charset="-120"/>
            <a:ea typeface="微軟正黑體" panose="020B0604030504040204" pitchFamily="34" charset="-120"/>
          </a:endParaRPr>
        </a:p>
        <a:p>
          <a:pPr lvl="0" algn="ctr" defTabSz="1422400">
            <a:lnSpc>
              <a:spcPct val="5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確保疫苗品質效益</a:t>
          </a:r>
          <a:endParaRPr lang="zh-TW" altLang="en-US" sz="3200" kern="1200" dirty="0">
            <a:latin typeface="微軟正黑體" panose="020B0604030504040204" pitchFamily="34" charset="-120"/>
            <a:ea typeface="微軟正黑體" panose="020B0604030504040204" pitchFamily="34" charset="-120"/>
          </a:endParaRPr>
        </a:p>
      </dsp:txBody>
      <dsp:txXfrm>
        <a:off x="3811216" y="0"/>
        <a:ext cx="4015011" cy="1944216"/>
      </dsp:txXfrm>
    </dsp:sp>
    <dsp:sp modelId="{514EECE1-D629-4892-A7C6-C00953DC8AEA}">
      <dsp:nvSpPr>
        <dsp:cNvPr id="0" name=""/>
        <dsp:cNvSpPr/>
      </dsp:nvSpPr>
      <dsp:spPr>
        <a:xfrm rot="10800000">
          <a:off x="-22643" y="2592288"/>
          <a:ext cx="3924436" cy="2592288"/>
        </a:xfrm>
        <a:prstGeom prst="round1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ts val="600"/>
            </a:spcAft>
          </a:pPr>
          <a:r>
            <a:rPr lang="zh-TW" altLang="en-US" sz="3200" b="1" kern="1200" dirty="0">
              <a:latin typeface="微軟正黑體" panose="020B0604030504040204" pitchFamily="34" charset="-120"/>
              <a:ea typeface="微軟正黑體" panose="020B0604030504040204" pitchFamily="34" charset="-120"/>
            </a:rPr>
            <a:t>維持高接種完成率</a:t>
          </a:r>
          <a:endParaRPr lang="en-US" altLang="zh-TW" sz="3200" b="1" kern="1200" dirty="0">
            <a:latin typeface="微軟正黑體" panose="020B0604030504040204" pitchFamily="34" charset="-120"/>
            <a:ea typeface="微軟正黑體" panose="020B0604030504040204" pitchFamily="34" charset="-120"/>
          </a:endParaRPr>
        </a:p>
        <a:p>
          <a:pPr lvl="0" algn="ctr" defTabSz="1422400">
            <a:lnSpc>
              <a:spcPct val="90000"/>
            </a:lnSpc>
            <a:spcBef>
              <a:spcPct val="0"/>
            </a:spcBef>
            <a:spcAft>
              <a:spcPts val="600"/>
            </a:spcAft>
          </a:pPr>
          <a:r>
            <a:rPr lang="zh-TW" altLang="en-US" sz="3200" b="1" kern="1200" dirty="0">
              <a:latin typeface="微軟正黑體" panose="020B0604030504040204" pitchFamily="34" charset="-120"/>
              <a:ea typeface="微軟正黑體" panose="020B0604030504040204" pitchFamily="34" charset="-120"/>
            </a:rPr>
            <a:t>保全既有防疫成果</a:t>
          </a:r>
          <a:endParaRPr lang="zh-TW" altLang="en-US" sz="3200" kern="1200" dirty="0">
            <a:latin typeface="微軟正黑體" panose="020B0604030504040204" pitchFamily="34" charset="-120"/>
            <a:ea typeface="微軟正黑體" panose="020B0604030504040204" pitchFamily="34" charset="-120"/>
          </a:endParaRPr>
        </a:p>
      </dsp:txBody>
      <dsp:txXfrm rot="10800000">
        <a:off x="-22643" y="3240359"/>
        <a:ext cx="3924436" cy="1944216"/>
      </dsp:txXfrm>
    </dsp:sp>
    <dsp:sp modelId="{2EA27E96-6546-4679-AFFF-62D1C7A3F1C5}">
      <dsp:nvSpPr>
        <dsp:cNvPr id="0" name=""/>
        <dsp:cNvSpPr/>
      </dsp:nvSpPr>
      <dsp:spPr>
        <a:xfrm rot="5400000">
          <a:off x="4567866" y="1926213"/>
          <a:ext cx="2592288" cy="3924436"/>
        </a:xfrm>
        <a:prstGeom prst="round1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100000"/>
            </a:lnSpc>
            <a:spcBef>
              <a:spcPct val="0"/>
            </a:spcBef>
            <a:spcAft>
              <a:spcPts val="600"/>
            </a:spcAft>
          </a:pPr>
          <a:r>
            <a:rPr lang="zh-TW" altLang="en-US" sz="3200" b="1" kern="1200" dirty="0" smtClean="0">
              <a:latin typeface="微軟正黑體" panose="020B0604030504040204" pitchFamily="34" charset="-120"/>
              <a:ea typeface="微軟正黑體" panose="020B0604030504040204" pitchFamily="34" charset="-120"/>
            </a:rPr>
            <a:t>宣導疫苗有效安全減少民眾迷思</a:t>
          </a:r>
          <a:r>
            <a:rPr lang="en-US" altLang="zh-TW" sz="3200" b="1" kern="1200" dirty="0" smtClean="0">
              <a:latin typeface="微軟正黑體" panose="020B0604030504040204" pitchFamily="34" charset="-120"/>
              <a:ea typeface="微軟正黑體" panose="020B0604030504040204" pitchFamily="34" charset="-120"/>
            </a:rPr>
            <a:t>/</a:t>
          </a:r>
          <a:r>
            <a:rPr lang="zh-TW" altLang="en-US" sz="3200" b="1" kern="1200" dirty="0" smtClean="0">
              <a:latin typeface="微軟正黑體" panose="020B0604030504040204" pitchFamily="34" charset="-120"/>
              <a:ea typeface="微軟正黑體" panose="020B0604030504040204" pitchFamily="34" charset="-120"/>
            </a:rPr>
            <a:t>猶豫</a:t>
          </a:r>
          <a:endParaRPr lang="zh-TW" altLang="en-US" sz="3200" b="1" kern="1200" dirty="0">
            <a:latin typeface="微軟正黑體" panose="020B0604030504040204" pitchFamily="34" charset="-120"/>
            <a:ea typeface="微軟正黑體" panose="020B0604030504040204" pitchFamily="34" charset="-120"/>
          </a:endParaRPr>
        </a:p>
      </dsp:txBody>
      <dsp:txXfrm rot="-5400000">
        <a:off x="3901792" y="3240360"/>
        <a:ext cx="3924436" cy="1944216"/>
      </dsp:txXfrm>
    </dsp:sp>
    <dsp:sp modelId="{4FA7BFE9-29CD-4973-9870-1A9279B9E4FB}">
      <dsp:nvSpPr>
        <dsp:cNvPr id="0" name=""/>
        <dsp:cNvSpPr/>
      </dsp:nvSpPr>
      <dsp:spPr>
        <a:xfrm>
          <a:off x="2421879" y="1957456"/>
          <a:ext cx="3005113" cy="1269663"/>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a:latin typeface="微軟正黑體" panose="020B0604030504040204" pitchFamily="34" charset="-120"/>
              <a:ea typeface="微軟正黑體" panose="020B0604030504040204" pitchFamily="34" charset="-120"/>
            </a:rPr>
            <a:t>完善預防接種政策</a:t>
          </a:r>
          <a:endParaRPr lang="zh-TW" altLang="en-US" sz="3200" kern="1200" dirty="0">
            <a:latin typeface="微軟正黑體" panose="020B0604030504040204" pitchFamily="34" charset="-120"/>
            <a:ea typeface="微軟正黑體" panose="020B0604030504040204" pitchFamily="34" charset="-120"/>
          </a:endParaRPr>
        </a:p>
      </dsp:txBody>
      <dsp:txXfrm>
        <a:off x="2483859" y="2019436"/>
        <a:ext cx="2881153" cy="114570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9413" cy="493713"/>
          </a:xfrm>
          <a:prstGeom prst="rect">
            <a:avLst/>
          </a:prstGeom>
        </p:spPr>
        <p:txBody>
          <a:bodyPr vert="horz" lIns="91425" tIns="45713" rIns="91425" bIns="45713" rtlCol="0"/>
          <a:lstStyle>
            <a:lvl1pPr algn="l">
              <a:defRPr sz="1200"/>
            </a:lvl1pPr>
          </a:lstStyle>
          <a:p>
            <a:endParaRPr lang="zh-TW" altLang="en-US"/>
          </a:p>
        </p:txBody>
      </p:sp>
      <p:sp>
        <p:nvSpPr>
          <p:cNvPr id="3" name="日期版面配置區 2"/>
          <p:cNvSpPr>
            <a:spLocks noGrp="1"/>
          </p:cNvSpPr>
          <p:nvPr>
            <p:ph type="dt" sz="quarter" idx="1"/>
          </p:nvPr>
        </p:nvSpPr>
        <p:spPr>
          <a:xfrm>
            <a:off x="3814763" y="1"/>
            <a:ext cx="2919412" cy="493713"/>
          </a:xfrm>
          <a:prstGeom prst="rect">
            <a:avLst/>
          </a:prstGeom>
        </p:spPr>
        <p:txBody>
          <a:bodyPr vert="horz" lIns="91425" tIns="45713" rIns="91425" bIns="45713" rtlCol="0"/>
          <a:lstStyle>
            <a:lvl1pPr algn="r">
              <a:defRPr sz="1200"/>
            </a:lvl1pPr>
          </a:lstStyle>
          <a:p>
            <a:fld id="{4CC8921F-21DA-4A4D-8701-0C1CB7E91291}" type="datetimeFigureOut">
              <a:rPr lang="zh-TW" altLang="en-US" smtClean="0"/>
              <a:t>2022/11/10</a:t>
            </a:fld>
            <a:endParaRPr lang="zh-TW" altLang="en-US"/>
          </a:p>
        </p:txBody>
      </p:sp>
      <p:sp>
        <p:nvSpPr>
          <p:cNvPr id="4" name="頁尾版面配置區 3"/>
          <p:cNvSpPr>
            <a:spLocks noGrp="1"/>
          </p:cNvSpPr>
          <p:nvPr>
            <p:ph type="ftr" sz="quarter" idx="2"/>
          </p:nvPr>
        </p:nvSpPr>
        <p:spPr>
          <a:xfrm>
            <a:off x="1" y="9371013"/>
            <a:ext cx="2919413" cy="493712"/>
          </a:xfrm>
          <a:prstGeom prst="rect">
            <a:avLst/>
          </a:prstGeom>
        </p:spPr>
        <p:txBody>
          <a:bodyPr vert="horz" lIns="91425" tIns="45713" rIns="91425" bIns="4571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4763" y="9371013"/>
            <a:ext cx="2919412" cy="493712"/>
          </a:xfrm>
          <a:prstGeom prst="rect">
            <a:avLst/>
          </a:prstGeom>
        </p:spPr>
        <p:txBody>
          <a:bodyPr vert="horz" lIns="91425" tIns="45713" rIns="91425" bIns="45713" rtlCol="0" anchor="b"/>
          <a:lstStyle>
            <a:lvl1pPr algn="r">
              <a:defRPr sz="1200"/>
            </a:lvl1pPr>
          </a:lstStyle>
          <a:p>
            <a:fld id="{5ED3EF47-448E-4B3F-8690-4CBE32E83221}" type="slidenum">
              <a:rPr lang="zh-TW" altLang="en-US" smtClean="0"/>
              <a:t>‹#›</a:t>
            </a:fld>
            <a:endParaRPr lang="zh-TW" altLang="en-US"/>
          </a:p>
        </p:txBody>
      </p:sp>
    </p:spTree>
    <p:extLst>
      <p:ext uri="{BB962C8B-B14F-4D97-AF65-F5344CB8AC3E}">
        <p14:creationId xmlns:p14="http://schemas.microsoft.com/office/powerpoint/2010/main" val="155137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9413" cy="493713"/>
          </a:xfrm>
          <a:prstGeom prst="rect">
            <a:avLst/>
          </a:prstGeom>
        </p:spPr>
        <p:txBody>
          <a:bodyPr vert="horz" lIns="91425" tIns="45713" rIns="91425" bIns="45713" rtlCol="0"/>
          <a:lstStyle>
            <a:lvl1pPr algn="l">
              <a:defRPr sz="1200"/>
            </a:lvl1pPr>
          </a:lstStyle>
          <a:p>
            <a:endParaRPr lang="zh-TW" altLang="en-US"/>
          </a:p>
        </p:txBody>
      </p:sp>
      <p:sp>
        <p:nvSpPr>
          <p:cNvPr id="3" name="日期版面配置區 2"/>
          <p:cNvSpPr>
            <a:spLocks noGrp="1"/>
          </p:cNvSpPr>
          <p:nvPr>
            <p:ph type="dt" idx="1"/>
          </p:nvPr>
        </p:nvSpPr>
        <p:spPr>
          <a:xfrm>
            <a:off x="3814763" y="1"/>
            <a:ext cx="2919412" cy="493713"/>
          </a:xfrm>
          <a:prstGeom prst="rect">
            <a:avLst/>
          </a:prstGeom>
        </p:spPr>
        <p:txBody>
          <a:bodyPr vert="horz" lIns="91425" tIns="45713" rIns="91425" bIns="45713" rtlCol="0"/>
          <a:lstStyle>
            <a:lvl1pPr algn="r">
              <a:defRPr sz="1200"/>
            </a:lvl1pPr>
          </a:lstStyle>
          <a:p>
            <a:fld id="{DE242202-3608-4124-9A71-BD599B3D9AEB}" type="datetimeFigureOut">
              <a:rPr lang="zh-TW" altLang="en-US" smtClean="0"/>
              <a:t>2022/11/10</a:t>
            </a:fld>
            <a:endParaRPr lang="zh-TW" altLang="en-US"/>
          </a:p>
        </p:txBody>
      </p:sp>
      <p:sp>
        <p:nvSpPr>
          <p:cNvPr id="4" name="投影片圖像版面配置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5" tIns="45713" rIns="91425" bIns="45713" rtlCol="0" anchor="ctr"/>
          <a:lstStyle/>
          <a:p>
            <a:endParaRPr lang="zh-TW" altLang="en-US"/>
          </a:p>
        </p:txBody>
      </p:sp>
      <p:sp>
        <p:nvSpPr>
          <p:cNvPr id="5" name="備忘稿版面配置區 4"/>
          <p:cNvSpPr>
            <a:spLocks noGrp="1"/>
          </p:cNvSpPr>
          <p:nvPr>
            <p:ph type="body" sz="quarter" idx="3"/>
          </p:nvPr>
        </p:nvSpPr>
        <p:spPr>
          <a:xfrm>
            <a:off x="673101" y="4686300"/>
            <a:ext cx="5389563" cy="4440238"/>
          </a:xfrm>
          <a:prstGeom prst="rect">
            <a:avLst/>
          </a:prstGeom>
        </p:spPr>
        <p:txBody>
          <a:bodyPr vert="horz" lIns="91425" tIns="45713" rIns="91425" bIns="45713"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371013"/>
            <a:ext cx="2919413" cy="493712"/>
          </a:xfrm>
          <a:prstGeom prst="rect">
            <a:avLst/>
          </a:prstGeom>
        </p:spPr>
        <p:txBody>
          <a:bodyPr vert="horz" lIns="91425" tIns="45713" rIns="91425" bIns="4571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4763" y="9371013"/>
            <a:ext cx="2919412" cy="493712"/>
          </a:xfrm>
          <a:prstGeom prst="rect">
            <a:avLst/>
          </a:prstGeom>
        </p:spPr>
        <p:txBody>
          <a:bodyPr vert="horz" lIns="91425" tIns="45713" rIns="91425" bIns="45713" rtlCol="0" anchor="b"/>
          <a:lstStyle>
            <a:lvl1pPr algn="r">
              <a:defRPr sz="1200"/>
            </a:lvl1pPr>
          </a:lstStyle>
          <a:p>
            <a:fld id="{8B949523-10C9-45AB-BE39-5B0F4D8384C3}" type="slidenum">
              <a:rPr lang="zh-TW" altLang="en-US" smtClean="0"/>
              <a:t>‹#›</a:t>
            </a:fld>
            <a:endParaRPr lang="zh-TW" altLang="en-US"/>
          </a:p>
        </p:txBody>
      </p:sp>
    </p:spTree>
    <p:extLst>
      <p:ext uri="{BB962C8B-B14F-4D97-AF65-F5344CB8AC3E}">
        <p14:creationId xmlns:p14="http://schemas.microsoft.com/office/powerpoint/2010/main" val="431343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a:ln/>
        </p:spPr>
      </p:sp>
      <p:sp>
        <p:nvSpPr>
          <p:cNvPr id="71683" name="備忘稿版面配置區 2"/>
          <p:cNvSpPr>
            <a:spLocks noGrp="1"/>
          </p:cNvSpPr>
          <p:nvPr>
            <p:ph type="body" idx="1"/>
          </p:nvPr>
        </p:nvSpPr>
        <p:spPr>
          <a:noFill/>
        </p:spPr>
        <p:txBody>
          <a:bodyPr/>
          <a:lstStyle/>
          <a:p>
            <a:endParaRPr lang="zh-TW" altLang="en-US" dirty="0" smtClean="0">
              <a:latin typeface="Times New Roman" pitchFamily="18" charset="0"/>
            </a:endParaRPr>
          </a:p>
        </p:txBody>
      </p:sp>
      <p:sp>
        <p:nvSpPr>
          <p:cNvPr id="71684" name="投影片編號版面配置區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42830" indent="-285704" eaLnBrk="0" hangingPunct="0">
              <a:spcBef>
                <a:spcPct val="30000"/>
              </a:spcBef>
              <a:defRPr kumimoji="1" sz="1200">
                <a:solidFill>
                  <a:schemeClr val="tx1"/>
                </a:solidFill>
                <a:latin typeface="Times New Roman" pitchFamily="18" charset="0"/>
                <a:ea typeface="新細明體" pitchFamily="18" charset="-120"/>
              </a:defRPr>
            </a:lvl2pPr>
            <a:lvl3pPr marL="1142816" indent="-228563" eaLnBrk="0" hangingPunct="0">
              <a:spcBef>
                <a:spcPct val="30000"/>
              </a:spcBef>
              <a:defRPr kumimoji="1" sz="1200">
                <a:solidFill>
                  <a:schemeClr val="tx1"/>
                </a:solidFill>
                <a:latin typeface="Times New Roman" pitchFamily="18" charset="0"/>
                <a:ea typeface="新細明體" pitchFamily="18" charset="-120"/>
              </a:defRPr>
            </a:lvl3pPr>
            <a:lvl4pPr marL="1599942" indent="-228563" eaLnBrk="0" hangingPunct="0">
              <a:spcBef>
                <a:spcPct val="30000"/>
              </a:spcBef>
              <a:defRPr kumimoji="1" sz="1200">
                <a:solidFill>
                  <a:schemeClr val="tx1"/>
                </a:solidFill>
                <a:latin typeface="Times New Roman" pitchFamily="18" charset="0"/>
                <a:ea typeface="新細明體" pitchFamily="18" charset="-120"/>
              </a:defRPr>
            </a:lvl4pPr>
            <a:lvl5pPr marL="2057069" indent="-228563" eaLnBrk="0" hangingPunct="0">
              <a:spcBef>
                <a:spcPct val="30000"/>
              </a:spcBef>
              <a:defRPr kumimoji="1" sz="1200">
                <a:solidFill>
                  <a:schemeClr val="tx1"/>
                </a:solidFill>
                <a:latin typeface="Times New Roman" pitchFamily="18" charset="0"/>
                <a:ea typeface="新細明體" pitchFamily="18" charset="-120"/>
              </a:defRPr>
            </a:lvl5pPr>
            <a:lvl6pPr marL="2514194"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321"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8447"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5574"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CB80CD5-E882-42FC-8640-FF02D1C0C273}" type="slidenum">
              <a:rPr lang="zh-TW" altLang="en-US" smtClean="0"/>
              <a:pPr eaLnBrk="1" hangingPunct="1">
                <a:spcBef>
                  <a:spcPct val="0"/>
                </a:spcBef>
              </a:pPr>
              <a:t>1</a:t>
            </a:fld>
            <a:endParaRPr lang="zh-TW" altLang="en-US" smtClean="0"/>
          </a:p>
        </p:txBody>
      </p:sp>
    </p:spTree>
    <p:extLst>
      <p:ext uri="{BB962C8B-B14F-4D97-AF65-F5344CB8AC3E}">
        <p14:creationId xmlns:p14="http://schemas.microsoft.com/office/powerpoint/2010/main" val="1874152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投影片圖像版面配置區 1"/>
          <p:cNvSpPr>
            <a:spLocks noGrp="1" noRot="1" noChangeAspect="1" noChangeArrowheads="1" noTextEdit="1"/>
          </p:cNvSpPr>
          <p:nvPr>
            <p:ph type="sldImg"/>
          </p:nvPr>
        </p:nvSpPr>
        <p:spPr>
          <a:ln/>
        </p:spPr>
      </p:sp>
      <p:sp>
        <p:nvSpPr>
          <p:cNvPr id="1300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1300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kumimoji="1" b="1">
                <a:solidFill>
                  <a:schemeClr val="tx1"/>
                </a:solidFill>
                <a:latin typeface="新細明體" panose="02020500000000000000" pitchFamily="18" charset="-120"/>
                <a:ea typeface="新細明體" panose="02020500000000000000" pitchFamily="18" charset="-120"/>
              </a:defRPr>
            </a:lvl1pPr>
            <a:lvl2pPr marL="709613" indent="-273050" defTabSz="947738">
              <a:defRPr kumimoji="1" b="1">
                <a:solidFill>
                  <a:schemeClr val="tx1"/>
                </a:solidFill>
                <a:latin typeface="新細明體" panose="02020500000000000000" pitchFamily="18" charset="-120"/>
                <a:ea typeface="新細明體" panose="02020500000000000000" pitchFamily="18" charset="-120"/>
              </a:defRPr>
            </a:lvl2pPr>
            <a:lvl3pPr marL="1093788" indent="-217488" defTabSz="947738">
              <a:defRPr kumimoji="1" b="1">
                <a:solidFill>
                  <a:schemeClr val="tx1"/>
                </a:solidFill>
                <a:latin typeface="新細明體" panose="02020500000000000000" pitchFamily="18" charset="-120"/>
                <a:ea typeface="新細明體" panose="02020500000000000000" pitchFamily="18" charset="-120"/>
              </a:defRPr>
            </a:lvl3pPr>
            <a:lvl4pPr marL="1530350" indent="-217488" defTabSz="947738">
              <a:defRPr kumimoji="1" b="1">
                <a:solidFill>
                  <a:schemeClr val="tx1"/>
                </a:solidFill>
                <a:latin typeface="新細明體" panose="02020500000000000000" pitchFamily="18" charset="-120"/>
                <a:ea typeface="新細明體" panose="02020500000000000000" pitchFamily="18" charset="-120"/>
              </a:defRPr>
            </a:lvl4pPr>
            <a:lvl5pPr marL="1968500" indent="-217488" defTabSz="947738">
              <a:defRPr kumimoji="1" b="1">
                <a:solidFill>
                  <a:schemeClr val="tx1"/>
                </a:solidFill>
                <a:latin typeface="新細明體" panose="02020500000000000000" pitchFamily="18" charset="-120"/>
                <a:ea typeface="新細明體" panose="02020500000000000000" pitchFamily="18" charset="-120"/>
              </a:defRPr>
            </a:lvl5pPr>
            <a:lvl6pPr marL="2425700" indent="-217488"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6pPr>
            <a:lvl7pPr marL="2882900" indent="-217488"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7pPr>
            <a:lvl8pPr marL="3340100" indent="-217488"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8pPr>
            <a:lvl9pPr marL="3797300" indent="-217488"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9pPr>
          </a:lstStyle>
          <a:p>
            <a:fld id="{9FAF5F81-1E64-43BD-AFD7-5E933B125116}" type="slidenum">
              <a:rPr lang="zh-TW" altLang="en-US" b="0" smtClean="0"/>
              <a:pPr/>
              <a:t>15</a:t>
            </a:fld>
            <a:endParaRPr lang="zh-TW" altLang="en-US" b="0" smtClean="0"/>
          </a:p>
        </p:txBody>
      </p:sp>
    </p:spTree>
    <p:extLst>
      <p:ext uri="{BB962C8B-B14F-4D97-AF65-F5344CB8AC3E}">
        <p14:creationId xmlns:p14="http://schemas.microsoft.com/office/powerpoint/2010/main" val="333675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投影片圖像版面配置區 1"/>
          <p:cNvSpPr>
            <a:spLocks noGrp="1" noRot="1" noChangeAspect="1" noChangeArrowheads="1" noTextEdit="1"/>
          </p:cNvSpPr>
          <p:nvPr>
            <p:ph type="sldImg"/>
          </p:nvPr>
        </p:nvSpPr>
        <p:spPr>
          <a:ln/>
        </p:spPr>
      </p:sp>
      <p:sp>
        <p:nvSpPr>
          <p:cNvPr id="3" name="備忘稿版面配置區 2">
            <a:extLst>
              <a:ext uri="{FF2B5EF4-FFF2-40B4-BE49-F238E27FC236}">
                <a16:creationId xmlns:a16="http://schemas.microsoft.com/office/drawing/2014/main" id="{00F3A2A3-8D56-4A9B-98F2-CCBB7657C091}"/>
              </a:ext>
            </a:extLst>
          </p:cNvPr>
          <p:cNvSpPr>
            <a:spLocks noGrp="1"/>
          </p:cNvSpPr>
          <p:nvPr>
            <p:ph type="body" idx="1"/>
          </p:nvPr>
        </p:nvSpPr>
        <p:spPr/>
        <p:txBody>
          <a:bodyPr/>
          <a:lstStyle/>
          <a:p>
            <a:pPr>
              <a:spcBef>
                <a:spcPts val="600"/>
              </a:spcBef>
              <a:spcAft>
                <a:spcPts val="600"/>
              </a:spcAft>
              <a:buFont typeface="Wingdings" panose="05000000000000000000" pitchFamily="2" charset="2"/>
              <a:buChar char="u"/>
              <a:defRPr/>
            </a:pPr>
            <a:r>
              <a:rPr lang="zh-TW" altLang="zh-TW" b="1" dirty="0">
                <a:latin typeface="微軟正黑體" pitchFamily="34" charset="-120"/>
                <a:ea typeface="微軟正黑體" pitchFamily="34" charset="-120"/>
              </a:rPr>
              <a:t>穩定充足疫苗基金財源</a:t>
            </a:r>
            <a:r>
              <a:rPr lang="en-US" altLang="zh-TW" b="1" dirty="0">
                <a:latin typeface="微軟正黑體" pitchFamily="34" charset="-120"/>
                <a:ea typeface="微軟正黑體" pitchFamily="34" charset="-120"/>
              </a:rPr>
              <a:t>，</a:t>
            </a:r>
            <a:r>
              <a:rPr lang="zh-TW" altLang="zh-TW" b="1" dirty="0">
                <a:latin typeface="微軟正黑體" pitchFamily="34" charset="-120"/>
                <a:ea typeface="微軟正黑體" pitchFamily="34" charset="-120"/>
              </a:rPr>
              <a:t>適時導入新型疫苗，以保障國人健康</a:t>
            </a:r>
          </a:p>
          <a:p>
            <a:pPr>
              <a:spcBef>
                <a:spcPts val="600"/>
              </a:spcBef>
              <a:spcAft>
                <a:spcPts val="600"/>
              </a:spcAft>
              <a:buFont typeface="Wingdings" panose="05000000000000000000" pitchFamily="2" charset="2"/>
              <a:buChar char="u"/>
              <a:defRPr/>
            </a:pPr>
            <a:r>
              <a:rPr lang="zh-TW" altLang="en-US" b="1" dirty="0">
                <a:latin typeface="微軟正黑體" pitchFamily="34" charset="-120"/>
                <a:ea typeface="微軟正黑體" pitchFamily="34" charset="-120"/>
              </a:rPr>
              <a:t>維持高接種完成率，保全現有的防疫成果</a:t>
            </a:r>
          </a:p>
          <a:p>
            <a:pPr marL="811213" indent="-358775">
              <a:spcBef>
                <a:spcPts val="0"/>
              </a:spcBef>
              <a:spcAft>
                <a:spcPts val="600"/>
              </a:spcAft>
              <a:buFont typeface="Wingdings" panose="05000000000000000000" pitchFamily="2" charset="2"/>
              <a:buChar char="Ø"/>
              <a:defRPr/>
            </a:pPr>
            <a:r>
              <a:rPr lang="zh-TW" altLang="en-US" sz="1100" dirty="0">
                <a:latin typeface="微軟正黑體" pitchFamily="34" charset="-120"/>
                <a:ea typeface="微軟正黑體" pitchFamily="34" charset="-120"/>
              </a:rPr>
              <a:t>強化接種資訊系統功能</a:t>
            </a:r>
            <a:r>
              <a:rPr lang="zh-TW" altLang="zh-TW" sz="1100" dirty="0">
                <a:latin typeface="微軟正黑體" pitchFamily="34" charset="-120"/>
                <a:ea typeface="微軟正黑體" pitchFamily="34" charset="-120"/>
              </a:rPr>
              <a:t>，提升作業管理效能</a:t>
            </a:r>
          </a:p>
          <a:p>
            <a:pPr marL="811213" indent="-358775">
              <a:spcBef>
                <a:spcPts val="0"/>
              </a:spcBef>
              <a:spcAft>
                <a:spcPts val="600"/>
              </a:spcAft>
              <a:buFont typeface="Wingdings" panose="05000000000000000000" pitchFamily="2" charset="2"/>
              <a:buChar char="Ø"/>
              <a:defRPr/>
            </a:pPr>
            <a:r>
              <a:rPr lang="zh-TW" altLang="en-US" sz="1100" dirty="0">
                <a:latin typeface="微軟正黑體" pitchFamily="34" charset="-120"/>
                <a:ea typeface="微軟正黑體" pitchFamily="34" charset="-120"/>
              </a:rPr>
              <a:t>加強異常管理與追蹤</a:t>
            </a:r>
            <a:r>
              <a:rPr lang="zh-TW" altLang="zh-TW" sz="1100" dirty="0">
                <a:latin typeface="微軟正黑體" pitchFamily="34" charset="-120"/>
                <a:ea typeface="微軟正黑體" pitchFamily="34" charset="-120"/>
              </a:rPr>
              <a:t>，維持高接種完成率</a:t>
            </a:r>
          </a:p>
          <a:p>
            <a:pPr marL="811213" indent="-358775">
              <a:spcBef>
                <a:spcPts val="0"/>
              </a:spcBef>
              <a:spcAft>
                <a:spcPts val="600"/>
              </a:spcAft>
              <a:buFont typeface="Wingdings" panose="05000000000000000000" pitchFamily="2" charset="2"/>
              <a:buChar char="Ø"/>
              <a:defRPr/>
            </a:pPr>
            <a:r>
              <a:rPr lang="zh-TW" altLang="zh-TW" sz="1100" dirty="0">
                <a:latin typeface="微軟正黑體" pitchFamily="34" charset="-120"/>
                <a:ea typeface="微軟正黑體" pitchFamily="34" charset="-120"/>
              </a:rPr>
              <a:t>倡議疫苗價值</a:t>
            </a:r>
            <a:r>
              <a:rPr lang="zh-TW" altLang="en-US" sz="1100" dirty="0">
                <a:latin typeface="微軟正黑體" pitchFamily="34" charset="-120"/>
                <a:ea typeface="微軟正黑體" pitchFamily="34" charset="-120"/>
              </a:rPr>
              <a:t>，</a:t>
            </a:r>
            <a:r>
              <a:rPr lang="zh-TW" altLang="zh-TW" sz="1100" dirty="0">
                <a:latin typeface="微軟正黑體" pitchFamily="34" charset="-120"/>
                <a:ea typeface="微軟正黑體" pitchFamily="34" charset="-120"/>
              </a:rPr>
              <a:t>提升民眾對預防種之瞭解與認知</a:t>
            </a:r>
            <a:endParaRPr lang="zh-TW" altLang="en-US" sz="1100" dirty="0">
              <a:latin typeface="微軟正黑體" pitchFamily="34" charset="-120"/>
              <a:ea typeface="微軟正黑體" pitchFamily="34" charset="-120"/>
            </a:endParaRPr>
          </a:p>
          <a:p>
            <a:pPr marL="452438" indent="-452438">
              <a:spcBef>
                <a:spcPts val="600"/>
              </a:spcBef>
              <a:spcAft>
                <a:spcPts val="600"/>
              </a:spcAft>
              <a:buFont typeface="Wingdings" panose="05000000000000000000" pitchFamily="2" charset="2"/>
              <a:buChar char="u"/>
              <a:defRPr/>
            </a:pPr>
            <a:r>
              <a:rPr lang="zh-TW" altLang="zh-TW" b="1" dirty="0">
                <a:latin typeface="微軟正黑體" pitchFamily="34" charset="-120"/>
                <a:ea typeface="微軟正黑體" pitchFamily="34" charset="-120"/>
              </a:rPr>
              <a:t>提供優質預防接種服務，確保疫苗接種品質</a:t>
            </a:r>
            <a:endParaRPr lang="en-US" altLang="zh-TW" b="1" dirty="0">
              <a:latin typeface="微軟正黑體" pitchFamily="34" charset="-120"/>
              <a:ea typeface="微軟正黑體" pitchFamily="34" charset="-120"/>
            </a:endParaRPr>
          </a:p>
          <a:p>
            <a:pPr marL="811213" indent="-358775">
              <a:spcBef>
                <a:spcPts val="0"/>
              </a:spcBef>
              <a:spcAft>
                <a:spcPts val="600"/>
              </a:spcAft>
              <a:buFont typeface="Wingdings" panose="05000000000000000000" pitchFamily="2" charset="2"/>
              <a:buChar char="Ø"/>
              <a:defRPr/>
            </a:pPr>
            <a:r>
              <a:rPr lang="zh-TW" altLang="zh-TW" sz="1100" dirty="0">
                <a:latin typeface="微軟正黑體" pitchFamily="34" charset="-120"/>
                <a:ea typeface="微軟正黑體" pitchFamily="34" charset="-120"/>
              </a:rPr>
              <a:t>完備疫苗冷運冷藏系統</a:t>
            </a:r>
            <a:endParaRPr lang="en-US" altLang="zh-TW" sz="1100" dirty="0">
              <a:latin typeface="微軟正黑體" pitchFamily="34" charset="-120"/>
              <a:ea typeface="微軟正黑體" pitchFamily="34" charset="-120"/>
            </a:endParaRPr>
          </a:p>
          <a:p>
            <a:pPr marL="811213" indent="-358775">
              <a:spcBef>
                <a:spcPts val="0"/>
              </a:spcBef>
              <a:spcAft>
                <a:spcPts val="600"/>
              </a:spcAft>
              <a:buFont typeface="Wingdings" panose="05000000000000000000" pitchFamily="2" charset="2"/>
              <a:buChar char="Ø"/>
              <a:defRPr/>
            </a:pPr>
            <a:r>
              <a:rPr lang="zh-TW" altLang="zh-TW" sz="1100" dirty="0">
                <a:latin typeface="微軟正黑體" pitchFamily="34" charset="-120"/>
                <a:ea typeface="微軟正黑體" pitchFamily="34" charset="-120"/>
              </a:rPr>
              <a:t>加強教育訓練，提升工作人員專業素養與正確認知</a:t>
            </a:r>
          </a:p>
          <a:p>
            <a:pPr marL="811213" indent="-358775">
              <a:spcBef>
                <a:spcPts val="0"/>
              </a:spcBef>
              <a:spcAft>
                <a:spcPts val="600"/>
              </a:spcAft>
              <a:buFont typeface="Wingdings" panose="05000000000000000000" pitchFamily="2" charset="2"/>
              <a:buChar char="Ø"/>
              <a:defRPr/>
            </a:pPr>
            <a:r>
              <a:rPr lang="zh-TW" altLang="en-US" sz="1100" dirty="0">
                <a:latin typeface="微軟正黑體" pitchFamily="34" charset="-120"/>
                <a:ea typeface="微軟正黑體" pitchFamily="34" charset="-120"/>
              </a:rPr>
              <a:t>合理</a:t>
            </a:r>
            <a:r>
              <a:rPr lang="zh-TW" altLang="zh-TW" sz="1100" dirty="0">
                <a:latin typeface="微軟正黑體" pitchFamily="34" charset="-120"/>
                <a:ea typeface="微軟正黑體" pitchFamily="34" charset="-120"/>
              </a:rPr>
              <a:t>補助醫療院所執行接種工作所需費用</a:t>
            </a:r>
          </a:p>
          <a:p>
            <a:pPr>
              <a:defRPr/>
            </a:pPr>
            <a:endParaRPr lang="zh-TW" altLang="en-US" dirty="0"/>
          </a:p>
        </p:txBody>
      </p:sp>
      <p:sp>
        <p:nvSpPr>
          <p:cNvPr id="1392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kumimoji="1" b="1">
                <a:solidFill>
                  <a:schemeClr val="tx1"/>
                </a:solidFill>
                <a:latin typeface="新細明體" panose="02020500000000000000" pitchFamily="18" charset="-120"/>
                <a:ea typeface="新細明體" panose="02020500000000000000" pitchFamily="18" charset="-120"/>
              </a:defRPr>
            </a:lvl1pPr>
            <a:lvl2pPr marL="742950" indent="-285750" defTabSz="947738">
              <a:defRPr kumimoji="1" b="1">
                <a:solidFill>
                  <a:schemeClr val="tx1"/>
                </a:solidFill>
                <a:latin typeface="新細明體" panose="02020500000000000000" pitchFamily="18" charset="-120"/>
                <a:ea typeface="新細明體" panose="02020500000000000000" pitchFamily="18" charset="-120"/>
              </a:defRPr>
            </a:lvl2pPr>
            <a:lvl3pPr marL="1143000" indent="-228600" defTabSz="947738">
              <a:defRPr kumimoji="1" b="1">
                <a:solidFill>
                  <a:schemeClr val="tx1"/>
                </a:solidFill>
                <a:latin typeface="新細明體" panose="02020500000000000000" pitchFamily="18" charset="-120"/>
                <a:ea typeface="新細明體" panose="02020500000000000000" pitchFamily="18" charset="-120"/>
              </a:defRPr>
            </a:lvl3pPr>
            <a:lvl4pPr marL="1600200" indent="-228600" defTabSz="947738">
              <a:defRPr kumimoji="1" b="1">
                <a:solidFill>
                  <a:schemeClr val="tx1"/>
                </a:solidFill>
                <a:latin typeface="新細明體" panose="02020500000000000000" pitchFamily="18" charset="-120"/>
                <a:ea typeface="新細明體" panose="02020500000000000000" pitchFamily="18" charset="-120"/>
              </a:defRPr>
            </a:lvl4pPr>
            <a:lvl5pPr marL="2057400" indent="-228600" defTabSz="947738">
              <a:defRPr kumimoji="1" b="1">
                <a:solidFill>
                  <a:schemeClr val="tx1"/>
                </a:solidFill>
                <a:latin typeface="新細明體" panose="02020500000000000000" pitchFamily="18" charset="-120"/>
                <a:ea typeface="新細明體" panose="02020500000000000000" pitchFamily="18" charset="-120"/>
              </a:defRPr>
            </a:lvl5pPr>
            <a:lvl6pPr marL="25146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6pPr>
            <a:lvl7pPr marL="29718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7pPr>
            <a:lvl8pPr marL="34290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8pPr>
            <a:lvl9pPr marL="38862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9pPr>
          </a:lstStyle>
          <a:p>
            <a:fld id="{47D710F9-70E7-4F5E-B102-C5E5BE0E9A81}" type="slidenum">
              <a:rPr lang="zh-TW" altLang="en-US" b="0" smtClean="0">
                <a:solidFill>
                  <a:srgbClr val="000000"/>
                </a:solidFill>
              </a:rPr>
              <a:pPr/>
              <a:t>16</a:t>
            </a:fld>
            <a:endParaRPr lang="zh-TW" altLang="en-US" b="0" smtClean="0">
              <a:solidFill>
                <a:srgbClr val="000000"/>
              </a:solidFill>
            </a:endParaRPr>
          </a:p>
        </p:txBody>
      </p:sp>
    </p:spTree>
    <p:extLst>
      <p:ext uri="{BB962C8B-B14F-4D97-AF65-F5344CB8AC3E}">
        <p14:creationId xmlns:p14="http://schemas.microsoft.com/office/powerpoint/2010/main" val="164100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a:ln/>
        </p:spPr>
      </p:sp>
      <p:sp>
        <p:nvSpPr>
          <p:cNvPr id="71683" name="備忘稿版面配置區 2"/>
          <p:cNvSpPr>
            <a:spLocks noGrp="1"/>
          </p:cNvSpPr>
          <p:nvPr>
            <p:ph type="body" idx="1"/>
          </p:nvPr>
        </p:nvSpPr>
        <p:spPr>
          <a:noFill/>
        </p:spPr>
        <p:txBody>
          <a:bodyPr/>
          <a:lstStyle/>
          <a:p>
            <a:endParaRPr lang="zh-TW" altLang="en-US" dirty="0" smtClean="0">
              <a:latin typeface="Times New Roman" pitchFamily="18" charset="0"/>
            </a:endParaRPr>
          </a:p>
        </p:txBody>
      </p:sp>
      <p:sp>
        <p:nvSpPr>
          <p:cNvPr id="71684" name="投影片編號版面配置區 3"/>
          <p:cNvSpPr>
            <a:spLocks noGrp="1"/>
          </p:cNvSpPr>
          <p:nvPr>
            <p:ph type="sldNum" sz="quarter" idx="5"/>
          </p:nvPr>
        </p:nvSpPr>
        <p:spPr>
          <a:noFill/>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42830" indent="-285704" eaLnBrk="0" hangingPunct="0">
              <a:spcBef>
                <a:spcPct val="30000"/>
              </a:spcBef>
              <a:defRPr kumimoji="1" sz="1200">
                <a:solidFill>
                  <a:schemeClr val="tx1"/>
                </a:solidFill>
                <a:latin typeface="Times New Roman" pitchFamily="18" charset="0"/>
                <a:ea typeface="新細明體" pitchFamily="18" charset="-120"/>
              </a:defRPr>
            </a:lvl2pPr>
            <a:lvl3pPr marL="1142816" indent="-228563" eaLnBrk="0" hangingPunct="0">
              <a:spcBef>
                <a:spcPct val="30000"/>
              </a:spcBef>
              <a:defRPr kumimoji="1" sz="1200">
                <a:solidFill>
                  <a:schemeClr val="tx1"/>
                </a:solidFill>
                <a:latin typeface="Times New Roman" pitchFamily="18" charset="0"/>
                <a:ea typeface="新細明體" pitchFamily="18" charset="-120"/>
              </a:defRPr>
            </a:lvl3pPr>
            <a:lvl4pPr marL="1599942" indent="-228563" eaLnBrk="0" hangingPunct="0">
              <a:spcBef>
                <a:spcPct val="30000"/>
              </a:spcBef>
              <a:defRPr kumimoji="1" sz="1200">
                <a:solidFill>
                  <a:schemeClr val="tx1"/>
                </a:solidFill>
                <a:latin typeface="Times New Roman" pitchFamily="18" charset="0"/>
                <a:ea typeface="新細明體" pitchFamily="18" charset="-120"/>
              </a:defRPr>
            </a:lvl4pPr>
            <a:lvl5pPr marL="2057069" indent="-228563" eaLnBrk="0" hangingPunct="0">
              <a:spcBef>
                <a:spcPct val="30000"/>
              </a:spcBef>
              <a:defRPr kumimoji="1" sz="1200">
                <a:solidFill>
                  <a:schemeClr val="tx1"/>
                </a:solidFill>
                <a:latin typeface="Times New Roman" pitchFamily="18" charset="0"/>
                <a:ea typeface="新細明體" pitchFamily="18" charset="-120"/>
              </a:defRPr>
            </a:lvl5pPr>
            <a:lvl6pPr marL="2514194"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971321"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28447"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85574" indent="-228563"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CB80CD5-E882-42FC-8640-FF02D1C0C273}" type="slidenum">
              <a:rPr lang="zh-TW" altLang="en-US" smtClean="0"/>
              <a:pPr eaLnBrk="1" hangingPunct="1">
                <a:spcBef>
                  <a:spcPct val="0"/>
                </a:spcBef>
              </a:pPr>
              <a:t>2</a:t>
            </a:fld>
            <a:endParaRPr lang="zh-TW" altLang="en-US" smtClean="0"/>
          </a:p>
        </p:txBody>
      </p:sp>
    </p:spTree>
    <p:extLst>
      <p:ext uri="{BB962C8B-B14F-4D97-AF65-F5344CB8AC3E}">
        <p14:creationId xmlns:p14="http://schemas.microsoft.com/office/powerpoint/2010/main" val="4046756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ChangeArrowheads="1" noTextEdit="1"/>
          </p:cNvSpPr>
          <p:nvPr>
            <p:ph type="sldImg"/>
          </p:nvPr>
        </p:nvSpPr>
        <p:spPr>
          <a:ln/>
        </p:spPr>
      </p:sp>
      <p:sp>
        <p:nvSpPr>
          <p:cNvPr id="48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zh-TW" altLang="en-US" sz="1400" smtClean="0"/>
              <a:t>預防接種是全球公認最具成本效益的傳染病防治作為，但是要實現完美的接種政策，仍然需要許多因素促成，包括</a:t>
            </a:r>
            <a:r>
              <a:rPr lang="zh-TW" altLang="en-US" sz="1400" b="1" smtClean="0"/>
              <a:t>正確有效的政策、充足的經費、採購有效安全的優良疫苗、以及完善穩定的疫苗供應系統與周全便利的接種服務，還有疫苗受害救濟制度</a:t>
            </a:r>
            <a:r>
              <a:rPr lang="zh-TW" altLang="en-US" sz="1400" smtClean="0"/>
              <a:t>等相關因應措施，才能達成。</a:t>
            </a:r>
          </a:p>
          <a:p>
            <a:pPr>
              <a:spcBef>
                <a:spcPct val="0"/>
              </a:spcBef>
            </a:pPr>
            <a:endParaRPr lang="en-US" altLang="zh-TW" smtClean="0"/>
          </a:p>
          <a:p>
            <a:pPr>
              <a:spcBef>
                <a:spcPct val="0"/>
              </a:spcBef>
            </a:pPr>
            <a:r>
              <a:rPr lang="zh-TW" altLang="en-US" sz="1400" b="1" smtClean="0"/>
              <a:t>以下就上述各要項介紹國內的執行情形。 </a:t>
            </a:r>
          </a:p>
          <a:p>
            <a:pPr>
              <a:spcBef>
                <a:spcPct val="0"/>
              </a:spcBef>
            </a:pPr>
            <a:endParaRPr lang="zh-TW" altLang="en-US" smtClean="0"/>
          </a:p>
          <a:p>
            <a:pPr>
              <a:spcBef>
                <a:spcPct val="0"/>
              </a:spcBef>
            </a:pPr>
            <a:endParaRPr lang="zh-TW" altLang="en-US" smtClean="0"/>
          </a:p>
        </p:txBody>
      </p:sp>
      <p:sp>
        <p:nvSpPr>
          <p:cNvPr id="48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kumimoji="1" b="1">
                <a:solidFill>
                  <a:schemeClr val="tx1"/>
                </a:solidFill>
                <a:latin typeface="新細明體" panose="02020500000000000000" pitchFamily="18" charset="-120"/>
                <a:ea typeface="新細明體" panose="02020500000000000000" pitchFamily="18" charset="-120"/>
              </a:defRPr>
            </a:lvl1pPr>
            <a:lvl2pPr marL="768350" indent="-293688" defTabSz="947738">
              <a:defRPr kumimoji="1" b="1">
                <a:solidFill>
                  <a:schemeClr val="tx1"/>
                </a:solidFill>
                <a:latin typeface="新細明體" panose="02020500000000000000" pitchFamily="18" charset="-120"/>
                <a:ea typeface="新細明體" panose="02020500000000000000" pitchFamily="18" charset="-120"/>
              </a:defRPr>
            </a:lvl2pPr>
            <a:lvl3pPr marL="1182688" indent="-234950" defTabSz="947738">
              <a:defRPr kumimoji="1" b="1">
                <a:solidFill>
                  <a:schemeClr val="tx1"/>
                </a:solidFill>
                <a:latin typeface="新細明體" panose="02020500000000000000" pitchFamily="18" charset="-120"/>
                <a:ea typeface="新細明體" panose="02020500000000000000" pitchFamily="18" charset="-120"/>
              </a:defRPr>
            </a:lvl3pPr>
            <a:lvl4pPr marL="1657350" indent="-234950" defTabSz="947738">
              <a:defRPr kumimoji="1" b="1">
                <a:solidFill>
                  <a:schemeClr val="tx1"/>
                </a:solidFill>
                <a:latin typeface="新細明體" panose="02020500000000000000" pitchFamily="18" charset="-120"/>
                <a:ea typeface="新細明體" panose="02020500000000000000" pitchFamily="18" charset="-120"/>
              </a:defRPr>
            </a:lvl4pPr>
            <a:lvl5pPr marL="2132013" indent="-234950" defTabSz="947738">
              <a:defRPr kumimoji="1" b="1">
                <a:solidFill>
                  <a:schemeClr val="tx1"/>
                </a:solidFill>
                <a:latin typeface="新細明體" panose="02020500000000000000" pitchFamily="18" charset="-120"/>
                <a:ea typeface="新細明體" panose="02020500000000000000" pitchFamily="18" charset="-120"/>
              </a:defRPr>
            </a:lvl5pPr>
            <a:lvl6pPr marL="2589213" indent="-23495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6pPr>
            <a:lvl7pPr marL="3046413" indent="-23495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7pPr>
            <a:lvl8pPr marL="3503613" indent="-23495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8pPr>
            <a:lvl9pPr marL="3960813" indent="-23495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3D2A8910-BD6C-43CE-BA57-C5EBC2AC9652}" type="slidenum">
              <a:rPr kumimoji="1" lang="zh-TW" altLang="en-US" sz="13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mn-cs"/>
              </a:rPr>
              <a:pPr marL="0" marR="0" lvl="0" indent="0" algn="r" defTabSz="947738" rtl="0" eaLnBrk="1" fontAlgn="base" latinLnBrk="0" hangingPunct="1">
                <a:lnSpc>
                  <a:spcPct val="100000"/>
                </a:lnSpc>
                <a:spcBef>
                  <a:spcPct val="0"/>
                </a:spcBef>
                <a:spcAft>
                  <a:spcPct val="0"/>
                </a:spcAft>
                <a:buClrTx/>
                <a:buSzTx/>
                <a:buFontTx/>
                <a:buNone/>
                <a:tabLst/>
                <a:defRPr/>
              </a:pPr>
              <a:t>3</a:t>
            </a:fld>
            <a:endParaRPr kumimoji="1" lang="zh-TW" altLang="en-US" sz="13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62233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ChangeArrowheads="1" noTextEdit="1"/>
          </p:cNvSpPr>
          <p:nvPr>
            <p:ph type="sldImg"/>
          </p:nvPr>
        </p:nvSpPr>
        <p:spPr>
          <a:ln/>
        </p:spPr>
      </p:sp>
      <p:sp>
        <p:nvSpPr>
          <p:cNvPr id="3" name="備忘稿版面配置區 2">
            <a:extLst>
              <a:ext uri="{FF2B5EF4-FFF2-40B4-BE49-F238E27FC236}">
                <a16:creationId xmlns:a16="http://schemas.microsoft.com/office/drawing/2014/main" id="{1A52762B-C5CF-41E4-99F1-AB197924CF01}"/>
              </a:ext>
            </a:extLst>
          </p:cNvPr>
          <p:cNvSpPr>
            <a:spLocks noGrp="1"/>
          </p:cNvSpPr>
          <p:nvPr>
            <p:ph type="body" idx="1"/>
          </p:nvPr>
        </p:nvSpPr>
        <p:spPr/>
        <p:txBody>
          <a:bodyPr/>
          <a:lstStyle/>
          <a:p>
            <a:pPr>
              <a:defRPr/>
            </a:pPr>
            <a:r>
              <a:rPr lang="zh-TW" altLang="en-US" dirty="0"/>
              <a:t>這是臺灣預防接種政策推展的歷程</a:t>
            </a:r>
          </a:p>
          <a:p>
            <a:pPr marL="171450" indent="-171450">
              <a:buFont typeface="Wingdings" panose="05000000000000000000" pitchFamily="2" charset="2"/>
              <a:buChar char="l"/>
              <a:defRPr/>
            </a:pPr>
            <a:r>
              <a:rPr lang="zh-TW" altLang="en-US" dirty="0"/>
              <a:t>我們從民國</a:t>
            </a:r>
            <a:r>
              <a:rPr lang="en-US" altLang="zh-TW" dirty="0"/>
              <a:t>33</a:t>
            </a:r>
            <a:r>
              <a:rPr lang="zh-TW" altLang="en-US" dirty="0"/>
              <a:t>年訂頒「種痘條例」、</a:t>
            </a:r>
            <a:r>
              <a:rPr lang="en-US" altLang="zh-TW" dirty="0"/>
              <a:t>37</a:t>
            </a:r>
            <a:r>
              <a:rPr lang="zh-TW" altLang="en-US" dirty="0"/>
              <a:t>年引進白喉類毒素起，開始了預防接種政策的推行，早期推動的接種政策主要以兒童為對象</a:t>
            </a:r>
            <a:r>
              <a:rPr lang="zh-TW" altLang="en-US" dirty="0">
                <a:latin typeface="新細明體"/>
                <a:ea typeface="新細明體"/>
              </a:rPr>
              <a:t>，之後</a:t>
            </a:r>
            <a:r>
              <a:rPr lang="zh-TW" altLang="en-US" dirty="0"/>
              <a:t>年齡逐漸擴大到了青少年</a:t>
            </a:r>
            <a:r>
              <a:rPr lang="zh-TW" altLang="en-US" dirty="0">
                <a:latin typeface="新細明體"/>
                <a:ea typeface="新細明體"/>
              </a:rPr>
              <a:t>、成人</a:t>
            </a:r>
            <a:r>
              <a:rPr lang="zh-TW" altLang="en-US" dirty="0"/>
              <a:t>和長者。</a:t>
            </a:r>
            <a:br>
              <a:rPr lang="zh-TW" altLang="en-US" dirty="0"/>
            </a:br>
            <a:r>
              <a:rPr lang="zh-TW" altLang="en-US" dirty="0"/>
              <a:t>在</a:t>
            </a:r>
            <a:r>
              <a:rPr lang="en-US" altLang="zh-TW" dirty="0"/>
              <a:t>MMR</a:t>
            </a:r>
            <a:r>
              <a:rPr lang="zh-TW" altLang="en-US" dirty="0"/>
              <a:t>疫苗接種計劃後引入了組合疫苗。</a:t>
            </a:r>
          </a:p>
          <a:p>
            <a:pPr>
              <a:defRPr/>
            </a:pPr>
            <a:endParaRPr lang="en-US" altLang="zh-TW" dirty="0"/>
          </a:p>
        </p:txBody>
      </p:sp>
      <p:sp>
        <p:nvSpPr>
          <p:cNvPr id="901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kumimoji="1" b="1">
                <a:solidFill>
                  <a:schemeClr val="tx1"/>
                </a:solidFill>
                <a:latin typeface="新細明體" panose="02020500000000000000" pitchFamily="18" charset="-120"/>
                <a:ea typeface="新細明體" panose="02020500000000000000" pitchFamily="18" charset="-120"/>
              </a:defRPr>
            </a:lvl1pPr>
            <a:lvl2pPr marL="742950" indent="-285750" defTabSz="947738">
              <a:defRPr kumimoji="1" b="1">
                <a:solidFill>
                  <a:schemeClr val="tx1"/>
                </a:solidFill>
                <a:latin typeface="新細明體" panose="02020500000000000000" pitchFamily="18" charset="-120"/>
                <a:ea typeface="新細明體" panose="02020500000000000000" pitchFamily="18" charset="-120"/>
              </a:defRPr>
            </a:lvl2pPr>
            <a:lvl3pPr marL="1143000" indent="-228600" defTabSz="947738">
              <a:defRPr kumimoji="1" b="1">
                <a:solidFill>
                  <a:schemeClr val="tx1"/>
                </a:solidFill>
                <a:latin typeface="新細明體" panose="02020500000000000000" pitchFamily="18" charset="-120"/>
                <a:ea typeface="新細明體" panose="02020500000000000000" pitchFamily="18" charset="-120"/>
              </a:defRPr>
            </a:lvl3pPr>
            <a:lvl4pPr marL="1600200" indent="-228600" defTabSz="947738">
              <a:defRPr kumimoji="1" b="1">
                <a:solidFill>
                  <a:schemeClr val="tx1"/>
                </a:solidFill>
                <a:latin typeface="新細明體" panose="02020500000000000000" pitchFamily="18" charset="-120"/>
                <a:ea typeface="新細明體" panose="02020500000000000000" pitchFamily="18" charset="-120"/>
              </a:defRPr>
            </a:lvl4pPr>
            <a:lvl5pPr marL="2057400" indent="-228600" defTabSz="947738">
              <a:defRPr kumimoji="1" b="1">
                <a:solidFill>
                  <a:schemeClr val="tx1"/>
                </a:solidFill>
                <a:latin typeface="新細明體" panose="02020500000000000000" pitchFamily="18" charset="-120"/>
                <a:ea typeface="新細明體" panose="02020500000000000000" pitchFamily="18" charset="-120"/>
              </a:defRPr>
            </a:lvl5pPr>
            <a:lvl6pPr marL="25146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6pPr>
            <a:lvl7pPr marL="29718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7pPr>
            <a:lvl8pPr marL="34290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8pPr>
            <a:lvl9pPr marL="38862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BD25C9A1-DB8E-4836-B57B-981C30F7769D}" type="slidenum">
              <a:rPr kumimoji="1" lang="zh-TW" altLang="en-US" sz="1300" b="0"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rPr>
              <a:pPr marL="0" marR="0" lvl="0" indent="0" algn="r" defTabSz="947738" rtl="0" eaLnBrk="1" fontAlgn="base" latinLnBrk="0" hangingPunct="1">
                <a:lnSpc>
                  <a:spcPct val="100000"/>
                </a:lnSpc>
                <a:spcBef>
                  <a:spcPct val="0"/>
                </a:spcBef>
                <a:spcAft>
                  <a:spcPct val="0"/>
                </a:spcAft>
                <a:buClrTx/>
                <a:buSzTx/>
                <a:buFontTx/>
                <a:buNone/>
                <a:tabLst/>
                <a:defRPr/>
              </a:pPr>
              <a:t>5</a:t>
            </a:fld>
            <a:endParaRPr kumimoji="1" lang="zh-TW" altLang="en-US" sz="1300" b="0"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endParaRPr>
          </a:p>
        </p:txBody>
      </p:sp>
    </p:spTree>
    <p:extLst>
      <p:ext uri="{BB962C8B-B14F-4D97-AF65-F5344CB8AC3E}">
        <p14:creationId xmlns:p14="http://schemas.microsoft.com/office/powerpoint/2010/main" val="428121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ChangeArrowheads="1" noTextEdit="1"/>
          </p:cNvSpPr>
          <p:nvPr>
            <p:ph type="sldImg"/>
          </p:nvPr>
        </p:nvSpPr>
        <p:spPr>
          <a:ln/>
        </p:spPr>
      </p:sp>
      <p:sp>
        <p:nvSpPr>
          <p:cNvPr id="921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921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kumimoji="1" b="1">
                <a:solidFill>
                  <a:schemeClr val="tx1"/>
                </a:solidFill>
                <a:latin typeface="新細明體" panose="02020500000000000000" pitchFamily="18" charset="-120"/>
                <a:ea typeface="新細明體" panose="02020500000000000000" pitchFamily="18" charset="-120"/>
              </a:defRPr>
            </a:lvl1pPr>
            <a:lvl2pPr marL="742950" indent="-285750" defTabSz="947738">
              <a:defRPr kumimoji="1" b="1">
                <a:solidFill>
                  <a:schemeClr val="tx1"/>
                </a:solidFill>
                <a:latin typeface="新細明體" panose="02020500000000000000" pitchFamily="18" charset="-120"/>
                <a:ea typeface="新細明體" panose="02020500000000000000" pitchFamily="18" charset="-120"/>
              </a:defRPr>
            </a:lvl2pPr>
            <a:lvl3pPr marL="1143000" indent="-228600" defTabSz="947738">
              <a:defRPr kumimoji="1" b="1">
                <a:solidFill>
                  <a:schemeClr val="tx1"/>
                </a:solidFill>
                <a:latin typeface="新細明體" panose="02020500000000000000" pitchFamily="18" charset="-120"/>
                <a:ea typeface="新細明體" panose="02020500000000000000" pitchFamily="18" charset="-120"/>
              </a:defRPr>
            </a:lvl3pPr>
            <a:lvl4pPr marL="1600200" indent="-228600" defTabSz="947738">
              <a:defRPr kumimoji="1" b="1">
                <a:solidFill>
                  <a:schemeClr val="tx1"/>
                </a:solidFill>
                <a:latin typeface="新細明體" panose="02020500000000000000" pitchFamily="18" charset="-120"/>
                <a:ea typeface="新細明體" panose="02020500000000000000" pitchFamily="18" charset="-120"/>
              </a:defRPr>
            </a:lvl4pPr>
            <a:lvl5pPr marL="2057400" indent="-228600" defTabSz="947738">
              <a:defRPr kumimoji="1" b="1">
                <a:solidFill>
                  <a:schemeClr val="tx1"/>
                </a:solidFill>
                <a:latin typeface="新細明體" panose="02020500000000000000" pitchFamily="18" charset="-120"/>
                <a:ea typeface="新細明體" panose="02020500000000000000" pitchFamily="18" charset="-120"/>
              </a:defRPr>
            </a:lvl5pPr>
            <a:lvl6pPr marL="25146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6pPr>
            <a:lvl7pPr marL="29718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7pPr>
            <a:lvl8pPr marL="34290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8pPr>
            <a:lvl9pPr marL="3886200" indent="-228600" defTabSz="947738" eaLnBrk="0" fontAlgn="base" hangingPunct="0">
              <a:spcBef>
                <a:spcPct val="0"/>
              </a:spcBef>
              <a:spcAft>
                <a:spcPct val="0"/>
              </a:spcAft>
              <a:defRPr kumimoji="1" b="1">
                <a:solidFill>
                  <a:schemeClr val="tx1"/>
                </a:solidFill>
                <a:latin typeface="新細明體" panose="02020500000000000000" pitchFamily="18" charset="-120"/>
                <a:ea typeface="新細明體" panose="02020500000000000000" pitchFamily="18" charset="-12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F8640511-1D43-4CFB-BC31-738AB4C59D9B}" type="slidenum">
              <a:rPr kumimoji="1" lang="zh-TW" altLang="en-US" sz="1300" b="0"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rPr>
              <a:pPr marL="0" marR="0" lvl="0" indent="0" algn="r" defTabSz="947738" rtl="0" eaLnBrk="1" fontAlgn="base" latinLnBrk="0" hangingPunct="1">
                <a:lnSpc>
                  <a:spcPct val="100000"/>
                </a:lnSpc>
                <a:spcBef>
                  <a:spcPct val="0"/>
                </a:spcBef>
                <a:spcAft>
                  <a:spcPct val="0"/>
                </a:spcAft>
                <a:buClrTx/>
                <a:buSzTx/>
                <a:buFontTx/>
                <a:buNone/>
                <a:tabLst/>
                <a:defRPr/>
              </a:pPr>
              <a:t>6</a:t>
            </a:fld>
            <a:endParaRPr kumimoji="1" lang="zh-TW" altLang="en-US" sz="1300" b="0"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endParaRPr>
          </a:p>
        </p:txBody>
      </p:sp>
    </p:spTree>
    <p:extLst>
      <p:ext uri="{BB962C8B-B14F-4D97-AF65-F5344CB8AC3E}">
        <p14:creationId xmlns:p14="http://schemas.microsoft.com/office/powerpoint/2010/main" val="17242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949523-10C9-45AB-BE39-5B0F4D8384C3}" type="slidenum">
              <a:rPr lang="zh-TW" altLang="en-US" smtClean="0"/>
              <a:t>8</a:t>
            </a:fld>
            <a:endParaRPr lang="zh-TW" altLang="en-US"/>
          </a:p>
        </p:txBody>
      </p:sp>
    </p:spTree>
    <p:extLst>
      <p:ext uri="{BB962C8B-B14F-4D97-AF65-F5344CB8AC3E}">
        <p14:creationId xmlns:p14="http://schemas.microsoft.com/office/powerpoint/2010/main" val="40563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國內嬰幼兒常規疫苗的接種完成率，在</a:t>
            </a:r>
            <a:r>
              <a:rPr lang="zh-TW" altLang="en-US" dirty="0" smtClean="0">
                <a:latin typeface="標楷體" panose="03000509000000000000" pitchFamily="65" charset="-120"/>
                <a:ea typeface="標楷體" panose="03000509000000000000" pitchFamily="65" charset="-120"/>
                <a:cs typeface="Arial" panose="020B0604020202020204" pitchFamily="34" charset="0"/>
              </a:rPr>
              <a:t>運用全國性預防接種資訊系統</a:t>
            </a:r>
            <a:r>
              <a:rPr lang="en-US" altLang="zh-TW" dirty="0" smtClean="0">
                <a:latin typeface="標楷體" panose="03000509000000000000" pitchFamily="65" charset="-120"/>
                <a:ea typeface="標楷體" panose="03000509000000000000" pitchFamily="65" charset="-120"/>
                <a:cs typeface="Arial" panose="020B0604020202020204" pitchFamily="34" charset="0"/>
              </a:rPr>
              <a:t>(NIIS)</a:t>
            </a:r>
            <a:r>
              <a:rPr lang="zh-TW" altLang="en-US" dirty="0" smtClean="0">
                <a:latin typeface="標楷體" panose="03000509000000000000" pitchFamily="65" charset="-120"/>
                <a:ea typeface="標楷體" panose="03000509000000000000" pitchFamily="65" charset="-120"/>
                <a:cs typeface="Arial" panose="020B0604020202020204" pitchFamily="34" charset="0"/>
              </a:rPr>
              <a:t>，及</a:t>
            </a:r>
            <a:r>
              <a:rPr lang="zh-TW" altLang="zh-TW" sz="1200" kern="1200" dirty="0" smtClean="0">
                <a:solidFill>
                  <a:schemeClr val="tx1"/>
                </a:solidFill>
                <a:effectLst/>
                <a:latin typeface="+mn-lt"/>
                <a:ea typeface="+mn-ea"/>
                <a:cs typeface="+mn-cs"/>
              </a:rPr>
              <a:t>衛生單位的落實執行與合約院所的共同配合</a:t>
            </a:r>
            <a:r>
              <a:rPr lang="zh-TW" altLang="en-US" sz="1200" kern="1200" dirty="0" smtClean="0">
                <a:solidFill>
                  <a:schemeClr val="tx1"/>
                </a:solidFill>
                <a:effectLst/>
                <a:latin typeface="+mn-lt"/>
                <a:ea typeface="+mn-ea"/>
                <a:cs typeface="+mn-cs"/>
              </a:rPr>
              <a:t>下</a:t>
            </a:r>
            <a:r>
              <a:rPr lang="zh-TW" altLang="zh-TW" sz="1200" kern="1200" dirty="0" smtClean="0">
                <a:solidFill>
                  <a:schemeClr val="tx1"/>
                </a:solidFill>
                <a:effectLst/>
                <a:latin typeface="+mn-lt"/>
                <a:ea typeface="+mn-ea"/>
                <a:cs typeface="+mn-cs"/>
              </a:rPr>
              <a:t>，</a:t>
            </a:r>
            <a:r>
              <a:rPr lang="zh-TW" altLang="en-US" dirty="0" smtClean="0">
                <a:latin typeface="標楷體" panose="03000509000000000000" pitchFamily="65" charset="-120"/>
                <a:ea typeface="標楷體" panose="03000509000000000000" pitchFamily="65" charset="-120"/>
                <a:cs typeface="Arial" panose="020B0604020202020204" pitchFamily="34" charset="0"/>
              </a:rPr>
              <a:t>維持常規</a:t>
            </a:r>
            <a:r>
              <a:rPr lang="zh-TW" altLang="en-US" dirty="0">
                <a:latin typeface="標楷體" panose="03000509000000000000" pitchFamily="65" charset="-120"/>
                <a:ea typeface="標楷體" panose="03000509000000000000" pitchFamily="65" charset="-120"/>
                <a:cs typeface="Arial" panose="020B0604020202020204" pitchFamily="34" charset="0"/>
              </a:rPr>
              <a:t>疫苗基礎</a:t>
            </a:r>
            <a:r>
              <a:rPr lang="zh-TW" altLang="en-US" dirty="0" smtClean="0">
                <a:latin typeface="標楷體" panose="03000509000000000000" pitchFamily="65" charset="-120"/>
                <a:ea typeface="標楷體" panose="03000509000000000000" pitchFamily="65" charset="-120"/>
                <a:cs typeface="Arial" panose="020B0604020202020204" pitchFamily="34" charset="0"/>
              </a:rPr>
              <a:t>劑</a:t>
            </a:r>
            <a:r>
              <a:rPr lang="en-US" altLang="zh-TW" dirty="0" smtClean="0">
                <a:latin typeface="標楷體" panose="03000509000000000000" pitchFamily="65" charset="-120"/>
                <a:ea typeface="標楷體" panose="03000509000000000000" pitchFamily="65" charset="-120"/>
                <a:cs typeface="Arial" panose="020B0604020202020204" pitchFamily="34" charset="0"/>
              </a:rPr>
              <a:t>96</a:t>
            </a:r>
            <a:r>
              <a:rPr lang="en-US" altLang="zh-TW" dirty="0">
                <a:latin typeface="標楷體" panose="03000509000000000000" pitchFamily="65" charset="-120"/>
                <a:ea typeface="標楷體" panose="03000509000000000000" pitchFamily="65" charset="-120"/>
                <a:cs typeface="Arial" panose="020B0604020202020204" pitchFamily="34" charset="0"/>
              </a:rPr>
              <a:t>%</a:t>
            </a:r>
            <a:r>
              <a:rPr lang="zh-TW" altLang="en-US" dirty="0">
                <a:latin typeface="標楷體" panose="03000509000000000000" pitchFamily="65" charset="-120"/>
                <a:ea typeface="標楷體" panose="03000509000000000000" pitchFamily="65" charset="-120"/>
                <a:cs typeface="Arial" panose="020B0604020202020204" pitchFamily="34" charset="0"/>
              </a:rPr>
              <a:t>以上，追加劑</a:t>
            </a:r>
            <a:r>
              <a:rPr lang="en-US" altLang="zh-TW" dirty="0">
                <a:latin typeface="標楷體" panose="03000509000000000000" pitchFamily="65" charset="-120"/>
                <a:ea typeface="標楷體" panose="03000509000000000000" pitchFamily="65" charset="-120"/>
                <a:cs typeface="Arial" panose="020B0604020202020204" pitchFamily="34" charset="0"/>
              </a:rPr>
              <a:t>93%</a:t>
            </a:r>
            <a:r>
              <a:rPr lang="zh-TW" altLang="en-US" dirty="0">
                <a:latin typeface="標楷體" panose="03000509000000000000" pitchFamily="65" charset="-120"/>
                <a:ea typeface="標楷體" panose="03000509000000000000" pitchFamily="65" charset="-120"/>
                <a:cs typeface="Arial" panose="020B0604020202020204" pitchFamily="34" charset="0"/>
              </a:rPr>
              <a:t>以上之高接種完成率，超越國際水平。</a:t>
            </a:r>
            <a:endParaRPr lang="zh-TW" altLang="en-US" dirty="0"/>
          </a:p>
        </p:txBody>
      </p:sp>
      <p:sp>
        <p:nvSpPr>
          <p:cNvPr id="4" name="投影片編號版面配置區 3"/>
          <p:cNvSpPr>
            <a:spLocks noGrp="1"/>
          </p:cNvSpPr>
          <p:nvPr>
            <p:ph type="sldNum" sz="quarter" idx="10"/>
          </p:nvPr>
        </p:nvSpPr>
        <p:spPr/>
        <p:txBody>
          <a:bodyPr/>
          <a:lstStyle/>
          <a:p>
            <a:fld id="{8B949523-10C9-45AB-BE39-5B0F4D8384C3}" type="slidenum">
              <a:rPr lang="zh-TW" altLang="en-US" smtClean="0"/>
              <a:t>12</a:t>
            </a:fld>
            <a:endParaRPr lang="zh-TW" altLang="en-US"/>
          </a:p>
        </p:txBody>
      </p:sp>
    </p:spTree>
    <p:extLst>
      <p:ext uri="{BB962C8B-B14F-4D97-AF65-F5344CB8AC3E}">
        <p14:creationId xmlns:p14="http://schemas.microsoft.com/office/powerpoint/2010/main" val="225915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253">
              <a:defRPr/>
            </a:pPr>
            <a:r>
              <a:rPr lang="zh-TW" altLang="en-US" dirty="0" smtClean="0">
                <a:ea typeface="新細明體" charset="-120"/>
              </a:rPr>
              <a:t>疫苗接種是預防傳染病最具效益的策略，過去數十年來，因為疫苗政策之推動，使國內許多重大傳染病因疫苗接種而獲得有效的控制甚至根除。這一張圖可以明顯看出小兒麻痺疫苗接種政策推行對於疾病防治的成效，相信民國</a:t>
            </a:r>
            <a:r>
              <a:rPr lang="en-US" altLang="zh-TW" dirty="0" smtClean="0">
                <a:ea typeface="新細明體" charset="-120"/>
              </a:rPr>
              <a:t>71</a:t>
            </a:r>
            <a:r>
              <a:rPr lang="zh-TW" altLang="en-US" dirty="0" smtClean="0">
                <a:ea typeface="新細明體" charset="-120"/>
              </a:rPr>
              <a:t>年爆發的流行的原因大家應有深切的痛。國內自</a:t>
            </a:r>
            <a:r>
              <a:rPr lang="en-US" altLang="zh-TW" dirty="0" smtClean="0">
                <a:ea typeface="新細明體" charset="-120"/>
              </a:rPr>
              <a:t>54</a:t>
            </a:r>
            <a:r>
              <a:rPr lang="zh-TW" altLang="en-US" dirty="0" smtClean="0">
                <a:ea typeface="新細明體" charset="-120"/>
              </a:rPr>
              <a:t>年全面推動小兒麻痹疫苗接種後，病例數已明顯下降，而由於民眾對於預防接種的輕忽，許多小朋友接種不完全或未接種，亦未紀錄掌握幼兒應接種時間，造成防疫缺口，因此在</a:t>
            </a:r>
            <a:r>
              <a:rPr lang="en-US" altLang="zh-TW" dirty="0" smtClean="0">
                <a:ea typeface="新細明體" charset="-120"/>
              </a:rPr>
              <a:t>71</a:t>
            </a:r>
            <a:r>
              <a:rPr lang="zh-TW" altLang="en-US" dirty="0" smtClean="0">
                <a:ea typeface="新細明體" charset="-120"/>
              </a:rPr>
              <a:t>年爆發小兒麻痺大流行；之後政府開始全面推行預防接種紀錄卡，並藉由全面追加補口服疫苗，提升幼兒的免疫力，</a:t>
            </a:r>
            <a:r>
              <a:rPr lang="en-US" altLang="zh-TW" dirty="0" smtClean="0">
                <a:ea typeface="新細明體" charset="-120"/>
              </a:rPr>
              <a:t>2000</a:t>
            </a:r>
            <a:r>
              <a:rPr lang="zh-TW" altLang="en-US" dirty="0" smtClean="0">
                <a:ea typeface="新細明體" charset="-120"/>
              </a:rPr>
              <a:t>年台灣身處的西太平洋地區根除小兒麻痺，</a:t>
            </a:r>
            <a:r>
              <a:rPr lang="zh-TW" altLang="en-US" dirty="0" smtClean="0">
                <a:latin typeface="新細明體" charset="-120"/>
                <a:ea typeface="新細明體" charset="-120"/>
              </a:rPr>
              <a:t>台灣的防疫工作邁入另一新的里程</a:t>
            </a:r>
            <a:r>
              <a:rPr lang="zh-TW" altLang="en-US" dirty="0" smtClean="0">
                <a:ea typeface="新細明體" charset="-120"/>
              </a:rPr>
              <a:t> 。</a:t>
            </a:r>
          </a:p>
          <a:p>
            <a:endParaRPr lang="zh-TW" altLang="en-US" dirty="0"/>
          </a:p>
        </p:txBody>
      </p:sp>
      <p:sp>
        <p:nvSpPr>
          <p:cNvPr id="4" name="投影片編號版面配置區 3"/>
          <p:cNvSpPr>
            <a:spLocks noGrp="1"/>
          </p:cNvSpPr>
          <p:nvPr>
            <p:ph type="sldNum" sz="quarter" idx="10"/>
          </p:nvPr>
        </p:nvSpPr>
        <p:spPr/>
        <p:txBody>
          <a:bodyPr/>
          <a:lstStyle/>
          <a:p>
            <a:fld id="{8B949523-10C9-45AB-BE39-5B0F4D8384C3}" type="slidenum">
              <a:rPr lang="zh-TW" altLang="en-US" smtClean="0"/>
              <a:t>13</a:t>
            </a:fld>
            <a:endParaRPr lang="zh-TW" altLang="en-US"/>
          </a:p>
        </p:txBody>
      </p:sp>
    </p:spTree>
    <p:extLst>
      <p:ext uri="{BB962C8B-B14F-4D97-AF65-F5344CB8AC3E}">
        <p14:creationId xmlns:p14="http://schemas.microsoft.com/office/powerpoint/2010/main" val="298504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253">
              <a:defRPr/>
            </a:pPr>
            <a:r>
              <a:rPr lang="zh-TW" altLang="en-US" dirty="0" smtClean="0">
                <a:ea typeface="新細明體" charset="-120"/>
              </a:rPr>
              <a:t>台灣是全球第一推行</a:t>
            </a:r>
            <a:r>
              <a:rPr lang="en-US" altLang="zh-TW" dirty="0" smtClean="0">
                <a:ea typeface="新細明體" charset="-120"/>
              </a:rPr>
              <a:t>B</a:t>
            </a:r>
            <a:r>
              <a:rPr lang="zh-TW" altLang="en-US" dirty="0" smtClean="0">
                <a:ea typeface="新細明體" charset="-120"/>
              </a:rPr>
              <a:t>型肝炎疫苗接種計畫的國家，為了預防因</a:t>
            </a:r>
            <a:r>
              <a:rPr lang="en-US" altLang="zh-TW" dirty="0" smtClean="0">
                <a:ea typeface="新細明體" charset="-120"/>
              </a:rPr>
              <a:t>B</a:t>
            </a:r>
            <a:r>
              <a:rPr lang="zh-TW" altLang="en-US" dirty="0" smtClean="0">
                <a:ea typeface="新細明體" charset="-120"/>
              </a:rPr>
              <a:t>型肝炎引致</a:t>
            </a:r>
            <a:r>
              <a:rPr lang="zh-TW" altLang="en-US" dirty="0" smtClean="0">
                <a:latin typeface="細明體" pitchFamily="49" charset="-120"/>
                <a:ea typeface="細明體" pitchFamily="49" charset="-120"/>
              </a:rPr>
              <a:t>肝硬化肝癌的發生，經由推行幼兒接種</a:t>
            </a:r>
            <a:r>
              <a:rPr lang="en-US" altLang="zh-TW" dirty="0" smtClean="0">
                <a:latin typeface="細明體" pitchFamily="49" charset="-120"/>
                <a:ea typeface="細明體" pitchFamily="49" charset="-120"/>
              </a:rPr>
              <a:t>B</a:t>
            </a:r>
            <a:r>
              <a:rPr lang="zh-TW" altLang="en-US" dirty="0" smtClean="0">
                <a:latin typeface="細明體" pitchFamily="49" charset="-120"/>
                <a:ea typeface="細明體" pitchFamily="49" charset="-120"/>
              </a:rPr>
              <a:t>型肝炎疫苗注射，可以明顯看見全國</a:t>
            </a:r>
            <a:r>
              <a:rPr lang="en-US" altLang="zh-TW" dirty="0" smtClean="0">
                <a:latin typeface="細明體" pitchFamily="49" charset="-120"/>
                <a:ea typeface="細明體" pitchFamily="49" charset="-120"/>
              </a:rPr>
              <a:t>6</a:t>
            </a:r>
            <a:r>
              <a:rPr lang="zh-TW" altLang="en-US" dirty="0" smtClean="0">
                <a:latin typeface="細明體" pitchFamily="49" charset="-120"/>
                <a:ea typeface="細明體" pitchFamily="49" charset="-120"/>
              </a:rPr>
              <a:t>歲兒童的</a:t>
            </a:r>
            <a:r>
              <a:rPr lang="en-US" altLang="zh-TW" dirty="0" smtClean="0">
                <a:latin typeface="細明體" pitchFamily="49" charset="-120"/>
                <a:ea typeface="細明體" pitchFamily="49" charset="-120"/>
              </a:rPr>
              <a:t>B</a:t>
            </a:r>
            <a:r>
              <a:rPr lang="zh-TW" altLang="en-US" dirty="0" smtClean="0">
                <a:latin typeface="細明體" pitchFamily="49" charset="-120"/>
                <a:ea typeface="細明體" pitchFamily="49" charset="-120"/>
              </a:rPr>
              <a:t>肝帶原率由未實施接種前的</a:t>
            </a:r>
            <a:r>
              <a:rPr lang="en-US" altLang="zh-TW" dirty="0" smtClean="0">
                <a:latin typeface="細明體" pitchFamily="49" charset="-120"/>
                <a:ea typeface="細明體" pitchFamily="49" charset="-120"/>
              </a:rPr>
              <a:t>10.5</a:t>
            </a:r>
            <a:r>
              <a:rPr lang="zh-TW" altLang="en-US" dirty="0" smtClean="0">
                <a:latin typeface="細明體" pitchFamily="49" charset="-120"/>
                <a:ea typeface="細明體" pitchFamily="49" charset="-120"/>
              </a:rPr>
              <a:t>％大幅下降至</a:t>
            </a:r>
            <a:r>
              <a:rPr lang="en-US" altLang="zh-TW" dirty="0" smtClean="0">
                <a:latin typeface="細明體" pitchFamily="49" charset="-120"/>
                <a:ea typeface="細明體" pitchFamily="49" charset="-120"/>
              </a:rPr>
              <a:t>0.8%</a:t>
            </a:r>
            <a:r>
              <a:rPr lang="zh-TW" altLang="en-US" dirty="0" smtClean="0">
                <a:latin typeface="細明體" pitchFamily="49" charset="-120"/>
                <a:ea typeface="細明體" pitchFamily="49" charset="-120"/>
              </a:rPr>
              <a:t>，成</a:t>
            </a:r>
            <a:r>
              <a:rPr lang="zh-TW" altLang="zh-TW" dirty="0"/>
              <a:t>效顯著，</a:t>
            </a:r>
            <a:r>
              <a:rPr lang="zh-TW" altLang="en-US" dirty="0"/>
              <a:t>台灣對於</a:t>
            </a:r>
            <a:r>
              <a:rPr lang="zh-TW" altLang="zh-TW" dirty="0"/>
              <a:t>疫苗可預防疾病的控制成效亦深獲國際肯定。</a:t>
            </a:r>
          </a:p>
          <a:p>
            <a:pPr defTabSz="914253">
              <a:defRPr/>
            </a:pPr>
            <a:endParaRPr lang="zh-TW" altLang="en-US" dirty="0" smtClean="0">
              <a:ea typeface="新細明體" charset="-120"/>
            </a:endParaRPr>
          </a:p>
          <a:p>
            <a:endParaRPr lang="zh-TW" altLang="en-US" dirty="0"/>
          </a:p>
        </p:txBody>
      </p:sp>
      <p:sp>
        <p:nvSpPr>
          <p:cNvPr id="4" name="投影片編號版面配置區 3"/>
          <p:cNvSpPr>
            <a:spLocks noGrp="1"/>
          </p:cNvSpPr>
          <p:nvPr>
            <p:ph type="sldNum" sz="quarter" idx="10"/>
          </p:nvPr>
        </p:nvSpPr>
        <p:spPr/>
        <p:txBody>
          <a:bodyPr/>
          <a:lstStyle/>
          <a:p>
            <a:fld id="{8B949523-10C9-45AB-BE39-5B0F4D8384C3}" type="slidenum">
              <a:rPr lang="zh-TW" altLang="en-US" smtClean="0"/>
              <a:t>14</a:t>
            </a:fld>
            <a:endParaRPr lang="zh-TW" altLang="en-US"/>
          </a:p>
        </p:txBody>
      </p:sp>
    </p:spTree>
    <p:extLst>
      <p:ext uri="{BB962C8B-B14F-4D97-AF65-F5344CB8AC3E}">
        <p14:creationId xmlns:p14="http://schemas.microsoft.com/office/powerpoint/2010/main" val="61453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47C2B1-5D09-4342-9702-74983139D1AF}"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7761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44FA89-1580-4538-AC47-16F8CCCD3FCC}"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685643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5B66464-D49C-455E-8817-3C1C8B31B16B}"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304209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hasCustomPrompt="1"/>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疫苗</a:t>
            </a:r>
            <a:endParaRPr lang="zh-TW" altLang="en-US" dirty="0"/>
          </a:p>
        </p:txBody>
      </p:sp>
      <p:sp>
        <p:nvSpPr>
          <p:cNvPr id="3" name="文字版面配置區 2"/>
          <p:cNvSpPr>
            <a:spLocks noGrp="1"/>
          </p:cNvSpPr>
          <p:nvPr>
            <p:ph type="body" idx="1"/>
          </p:nvPr>
        </p:nvSpPr>
        <p:spPr>
          <a:xfrm>
            <a:off x="457200" y="1535113"/>
            <a:ext cx="8075240" cy="639762"/>
          </a:xfrm>
        </p:spPr>
        <p:txBody>
          <a:bodyPr anchor="b"/>
          <a:lstStyle>
            <a:lvl1pPr marL="0" indent="0">
              <a:buNone/>
              <a:defRPr sz="2400" b="1">
                <a:latin typeface="標楷體" panose="03000509000000000000" pitchFamily="65" charset="-12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zh-TW" altLang="en-US" dirty="0" smtClean="0"/>
          </a:p>
        </p:txBody>
      </p:sp>
      <p:sp>
        <p:nvSpPr>
          <p:cNvPr id="4" name="內容版面配置區 3"/>
          <p:cNvSpPr>
            <a:spLocks noGrp="1"/>
          </p:cNvSpPr>
          <p:nvPr>
            <p:ph sz="half" idx="2"/>
          </p:nvPr>
        </p:nvSpPr>
        <p:spPr>
          <a:xfrm>
            <a:off x="457200" y="2174875"/>
            <a:ext cx="80032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日期版面配置區 6"/>
          <p:cNvSpPr>
            <a:spLocks noGrp="1"/>
          </p:cNvSpPr>
          <p:nvPr>
            <p:ph type="dt" sz="half" idx="10"/>
          </p:nvPr>
        </p:nvSpPr>
        <p:spPr/>
        <p:txBody>
          <a:bodyPr/>
          <a:lstStyle/>
          <a:p>
            <a:fld id="{22132D2D-9324-4E6F-AF8E-3482DDD37DE2}" type="datetime1">
              <a:rPr lang="zh-TW" altLang="en-US" smtClean="0"/>
              <a:t>2022/11/10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EDFBEDB-CA0D-4381-B3BA-D27D47729FE6}" type="slidenum">
              <a:rPr lang="zh-TW" altLang="en-US" smtClean="0"/>
              <a:t>‹#›</a:t>
            </a:fld>
            <a:endParaRPr lang="zh-TW" altLang="en-US"/>
          </a:p>
        </p:txBody>
      </p:sp>
    </p:spTree>
    <p:extLst>
      <p:ext uri="{BB962C8B-B14F-4D97-AF65-F5344CB8AC3E}">
        <p14:creationId xmlns:p14="http://schemas.microsoft.com/office/powerpoint/2010/main" val="2173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947C2B1-5D09-4342-9702-74983139D1AF}"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00368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644400-84BD-4651-A08B-182502CCC07E}"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051104" y="6453336"/>
            <a:ext cx="2057400" cy="365125"/>
          </a:xfrm>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348751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23EB3B-B011-4ECC-BA5C-B98EC87D776E}"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09308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22CC4D-D5EA-4560-9FE9-38DEEBFE618F}" type="datetime1">
              <a:rPr lang="zh-TW" altLang="en-US" smtClean="0"/>
              <a:t>2022/11/10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066461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B583237-55A7-4A66-9261-28841797D257}" type="datetime1">
              <a:rPr lang="zh-TW" altLang="en-US" smtClean="0"/>
              <a:t>2022/11/10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66357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5E7B4A-574A-4F33-B2B8-D526A06D2353}" type="datetime1">
              <a:rPr lang="zh-TW" altLang="en-US" smtClean="0"/>
              <a:t>2022/11/10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1704344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54E72D8-0BB8-4CB2-819A-32F2F38F5C12}" type="datetime1">
              <a:rPr lang="zh-TW" altLang="en-US" smtClean="0"/>
              <a:t>2022/11/10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514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644400-84BD-4651-A08B-182502CCC07E}"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534341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3E78354-338D-4E12-B070-49BFDD2B1C8C}" type="datetime1">
              <a:rPr lang="zh-TW" altLang="en-US" smtClean="0"/>
              <a:t>2022/11/10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204236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5EEF4D8-7FA6-4A2F-BAC0-49BA6AE82F15}" type="datetime1">
              <a:rPr lang="zh-TW" altLang="en-US" smtClean="0"/>
              <a:t>2022/11/10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86029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44FA89-1580-4538-AC47-16F8CCCD3FCC}"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3363069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5B66464-D49C-455E-8817-3C1C8B31B16B}"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456382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hasCustomPrompt="1"/>
          </p:nvPr>
        </p:nvSpPr>
        <p:spPr>
          <a:xfrm>
            <a:off x="685800" y="1981200"/>
            <a:ext cx="3810000" cy="4114800"/>
          </a:xfrm>
        </p:spPr>
        <p:txBody>
          <a:bodyPr/>
          <a:lstStyle/>
          <a:p>
            <a:pPr lvl="0"/>
            <a:r>
              <a:rPr lang="zh-TW" altLang="en-US" dirty="0" smtClean="0"/>
              <a:t>按 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6482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0" y="6324600"/>
            <a:ext cx="1752600" cy="228600"/>
          </a:xfrm>
        </p:spPr>
        <p:txBody>
          <a:bodyPr wrap="square" numCol="1" anchor="t" anchorCtr="0" compatLnSpc="1">
            <a:prstTxWarp prst="textNoShape">
              <a:avLst/>
            </a:prstTxWarp>
          </a:bodyPr>
          <a:lstStyle>
            <a:lvl1pPr>
              <a:defRPr/>
            </a:lvl1pPr>
          </a:lstStyle>
          <a:p>
            <a:pPr>
              <a:defRPr/>
            </a:pPr>
            <a:fld id="{1DF042B6-BB1E-4634-9FF6-51375B1E2482}" type="datetime1">
              <a:rPr lang="zh-TW" altLang="en-US" smtClean="0"/>
              <a:t>2022/11/10</a:t>
            </a:fld>
            <a:endParaRPr lang="en-US" altLang="zh-TW"/>
          </a:p>
        </p:txBody>
      </p:sp>
      <p:sp>
        <p:nvSpPr>
          <p:cNvPr id="6" name="Rectangle 5"/>
          <p:cNvSpPr>
            <a:spLocks noGrp="1" noChangeArrowheads="1"/>
          </p:cNvSpPr>
          <p:nvPr>
            <p:ph type="ftr" sz="quarter" idx="11"/>
          </p:nvPr>
        </p:nvSpPr>
        <p:spPr>
          <a:xfrm>
            <a:off x="0" y="6553200"/>
            <a:ext cx="2895600" cy="304800"/>
          </a:xfrm>
        </p:spPr>
        <p:txBody>
          <a:bodyPr wrap="square" numCol="1" anchor="t" anchorCtr="0" compatLnSpc="1">
            <a:prstTxWarp prst="textNoShape">
              <a:avLst/>
            </a:prstTxWarp>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F80E4D7C-9093-439E-9732-324233B3ACA8}" type="slidenum">
              <a:rPr lang="en-US" altLang="zh-TW"/>
              <a:pPr>
                <a:defRPr/>
              </a:pPr>
              <a:t>‹#›</a:t>
            </a:fld>
            <a:endParaRPr lang="en-US" altLang="zh-TW"/>
          </a:p>
        </p:txBody>
      </p:sp>
    </p:spTree>
    <p:extLst>
      <p:ext uri="{BB962C8B-B14F-4D97-AF65-F5344CB8AC3E}">
        <p14:creationId xmlns:p14="http://schemas.microsoft.com/office/powerpoint/2010/main" val="7063271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2" descr="ppt-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ctrTitle"/>
          </p:nvPr>
        </p:nvSpPr>
        <p:spPr>
          <a:xfrm>
            <a:off x="1547813" y="2349500"/>
            <a:ext cx="6119812" cy="1470025"/>
          </a:xfrm>
          <a:effectLst/>
        </p:spPr>
        <p:txBody>
          <a:bodyPr/>
          <a:lstStyle>
            <a:lvl1pPr>
              <a:defRPr>
                <a:solidFill>
                  <a:schemeClr val="accent2"/>
                </a:solidFill>
              </a:defRPr>
            </a:lvl1pPr>
          </a:lstStyle>
          <a:p>
            <a:r>
              <a:rPr lang="zh-TW" altLang="en-US"/>
              <a:t>按一下以編輯母片標題樣式</a:t>
            </a:r>
          </a:p>
        </p:txBody>
      </p:sp>
      <p:sp>
        <p:nvSpPr>
          <p:cNvPr id="10243" name="Rectangle 3"/>
          <p:cNvSpPr>
            <a:spLocks noGrp="1" noChangeArrowheads="1"/>
          </p:cNvSpPr>
          <p:nvPr>
            <p:ph type="subTitle" idx="1"/>
          </p:nvPr>
        </p:nvSpPr>
        <p:spPr>
          <a:xfrm>
            <a:off x="1627188" y="4197350"/>
            <a:ext cx="6400800" cy="1752600"/>
          </a:xfrm>
        </p:spPr>
        <p:txBody>
          <a:bodyPr/>
          <a:lstStyle>
            <a:lvl1pPr marL="0" indent="0" algn="ctr">
              <a:buFont typeface="Wingdings" pitchFamily="2" charset="2"/>
              <a:buNone/>
              <a:defRPr b="0">
                <a:solidFill>
                  <a:schemeClr val="accent2"/>
                </a:solidFill>
              </a:defRPr>
            </a:lvl1pPr>
          </a:lstStyle>
          <a:p>
            <a:r>
              <a:rPr lang="zh-TW" altLang="en-US" dirty="0"/>
              <a:t>按一下以編輯母片副標題樣式</a:t>
            </a:r>
          </a:p>
        </p:txBody>
      </p:sp>
      <p:sp>
        <p:nvSpPr>
          <p:cNvPr id="5" name="Rectangle 4">
            <a:extLst>
              <a:ext uri="{FF2B5EF4-FFF2-40B4-BE49-F238E27FC236}">
                <a16:creationId xmlns:a16="http://schemas.microsoft.com/office/drawing/2014/main" id="{837704EA-C8B3-415E-9B52-D5F31DBBBEC5}"/>
              </a:ext>
            </a:extLst>
          </p:cNvPr>
          <p:cNvSpPr>
            <a:spLocks noGrp="1" noChangeArrowheads="1"/>
          </p:cNvSpPr>
          <p:nvPr>
            <p:ph type="dt" sz="half" idx="10"/>
          </p:nvPr>
        </p:nvSpPr>
        <p:spPr/>
        <p:txBody>
          <a:bodyPr/>
          <a:lstStyle>
            <a:lvl1pPr>
              <a:defRPr/>
            </a:lvl1pPr>
          </a:lstStyle>
          <a:p>
            <a:pPr>
              <a:defRPr/>
            </a:pPr>
            <a:fld id="{F05CDE2C-9FA8-45D8-9E9B-83A4FB0D029B}" type="datetime1">
              <a:rPr lang="zh-TW" altLang="en-US"/>
              <a:pPr>
                <a:defRPr/>
              </a:pPr>
              <a:t>2022/11/10</a:t>
            </a:fld>
            <a:endParaRPr lang="en-US" altLang="zh-TW"/>
          </a:p>
        </p:txBody>
      </p:sp>
      <p:sp>
        <p:nvSpPr>
          <p:cNvPr id="6" name="Rectangle 5">
            <a:extLst>
              <a:ext uri="{FF2B5EF4-FFF2-40B4-BE49-F238E27FC236}">
                <a16:creationId xmlns:a16="http://schemas.microsoft.com/office/drawing/2014/main" id="{7383C5EF-5C11-4075-B66A-D19068E5CA60}"/>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7D43CC67-916C-47B6-B3DB-2BC5D5A1A429}"/>
              </a:ext>
            </a:extLst>
          </p:cNvPr>
          <p:cNvSpPr>
            <a:spLocks noGrp="1" noChangeArrowheads="1"/>
          </p:cNvSpPr>
          <p:nvPr>
            <p:ph type="sldNum" sz="quarter" idx="12"/>
          </p:nvPr>
        </p:nvSpPr>
        <p:spPr/>
        <p:txBody>
          <a:bodyPr/>
          <a:lstStyle>
            <a:lvl1pPr>
              <a:defRPr/>
            </a:lvl1pPr>
          </a:lstStyle>
          <a:p>
            <a:pPr>
              <a:defRPr/>
            </a:pPr>
            <a:fld id="{0A562101-169B-4740-BC7A-6BAF8109E310}" type="slidenum">
              <a:rPr lang="en-US" altLang="zh-TW"/>
              <a:pPr>
                <a:defRPr/>
              </a:pPr>
              <a:t>‹#›</a:t>
            </a:fld>
            <a:endParaRPr lang="en-US" altLang="zh-TW"/>
          </a:p>
        </p:txBody>
      </p:sp>
    </p:spTree>
    <p:extLst>
      <p:ext uri="{BB962C8B-B14F-4D97-AF65-F5344CB8AC3E}">
        <p14:creationId xmlns:p14="http://schemas.microsoft.com/office/powerpoint/2010/main" val="8997795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046A2682-3BEC-4506-9A0A-AAD5C34BF042}"/>
              </a:ext>
            </a:extLst>
          </p:cNvPr>
          <p:cNvSpPr>
            <a:spLocks noGrp="1" noChangeArrowheads="1"/>
          </p:cNvSpPr>
          <p:nvPr>
            <p:ph type="dt" sz="half" idx="10"/>
          </p:nvPr>
        </p:nvSpPr>
        <p:spPr/>
        <p:txBody>
          <a:bodyPr/>
          <a:lstStyle>
            <a:lvl1pPr>
              <a:defRPr/>
            </a:lvl1pPr>
          </a:lstStyle>
          <a:p>
            <a:pPr>
              <a:defRPr/>
            </a:pPr>
            <a:fld id="{85034B70-3F13-435C-AB96-81FCEC9B8B89}" type="datetime1">
              <a:rPr lang="zh-TW" altLang="en-US"/>
              <a:pPr>
                <a:defRPr/>
              </a:pPr>
              <a:t>2022/11/10</a:t>
            </a:fld>
            <a:endParaRPr lang="en-US" altLang="zh-TW"/>
          </a:p>
        </p:txBody>
      </p:sp>
      <p:sp>
        <p:nvSpPr>
          <p:cNvPr id="5" name="Rectangle 5">
            <a:extLst>
              <a:ext uri="{FF2B5EF4-FFF2-40B4-BE49-F238E27FC236}">
                <a16:creationId xmlns:a16="http://schemas.microsoft.com/office/drawing/2014/main" id="{CA87403A-845B-4568-B584-8A8D5A72CB8E}"/>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2FE07C93-F41C-4777-858B-7E75B20787D3}"/>
              </a:ext>
            </a:extLst>
          </p:cNvPr>
          <p:cNvSpPr>
            <a:spLocks noGrp="1" noChangeArrowheads="1"/>
          </p:cNvSpPr>
          <p:nvPr>
            <p:ph type="sldNum" sz="quarter" idx="12"/>
          </p:nvPr>
        </p:nvSpPr>
        <p:spPr/>
        <p:txBody>
          <a:bodyPr/>
          <a:lstStyle>
            <a:lvl1pPr>
              <a:defRPr/>
            </a:lvl1pPr>
          </a:lstStyle>
          <a:p>
            <a:pPr>
              <a:defRPr/>
            </a:pPr>
            <a:fld id="{D10A690D-801A-45DF-BC83-26CB70089226}" type="slidenum">
              <a:rPr lang="en-US" altLang="zh-TW"/>
              <a:pPr>
                <a:defRPr/>
              </a:pPr>
              <a:t>‹#›</a:t>
            </a:fld>
            <a:endParaRPr lang="en-US" altLang="zh-TW"/>
          </a:p>
        </p:txBody>
      </p:sp>
    </p:spTree>
    <p:extLst>
      <p:ext uri="{BB962C8B-B14F-4D97-AF65-F5344CB8AC3E}">
        <p14:creationId xmlns:p14="http://schemas.microsoft.com/office/powerpoint/2010/main" val="288003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1ADE35D2-5183-4C7F-8633-C2D2666B57F1}"/>
              </a:ext>
            </a:extLst>
          </p:cNvPr>
          <p:cNvSpPr>
            <a:spLocks noGrp="1" noChangeArrowheads="1"/>
          </p:cNvSpPr>
          <p:nvPr>
            <p:ph type="dt" sz="half" idx="10"/>
          </p:nvPr>
        </p:nvSpPr>
        <p:spPr/>
        <p:txBody>
          <a:bodyPr/>
          <a:lstStyle>
            <a:lvl1pPr>
              <a:defRPr/>
            </a:lvl1pPr>
          </a:lstStyle>
          <a:p>
            <a:pPr>
              <a:defRPr/>
            </a:pPr>
            <a:fld id="{8F80D0A9-F1D3-4CF3-9B6B-9B28E4ACB3AF}" type="datetime1">
              <a:rPr lang="zh-TW" altLang="en-US"/>
              <a:pPr>
                <a:defRPr/>
              </a:pPr>
              <a:t>2022/11/10</a:t>
            </a:fld>
            <a:endParaRPr lang="en-US" altLang="zh-TW"/>
          </a:p>
        </p:txBody>
      </p:sp>
      <p:sp>
        <p:nvSpPr>
          <p:cNvPr id="5" name="Rectangle 5">
            <a:extLst>
              <a:ext uri="{FF2B5EF4-FFF2-40B4-BE49-F238E27FC236}">
                <a16:creationId xmlns:a16="http://schemas.microsoft.com/office/drawing/2014/main" id="{8BF4BD81-CB55-4B42-A092-5203FA3B0FD1}"/>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15110909-E0C7-4835-8FDD-D4CBDF693959}"/>
              </a:ext>
            </a:extLst>
          </p:cNvPr>
          <p:cNvSpPr>
            <a:spLocks noGrp="1" noChangeArrowheads="1"/>
          </p:cNvSpPr>
          <p:nvPr>
            <p:ph type="sldNum" sz="quarter" idx="12"/>
          </p:nvPr>
        </p:nvSpPr>
        <p:spPr/>
        <p:txBody>
          <a:bodyPr/>
          <a:lstStyle>
            <a:lvl1pPr>
              <a:defRPr/>
            </a:lvl1pPr>
          </a:lstStyle>
          <a:p>
            <a:pPr>
              <a:defRPr/>
            </a:pPr>
            <a:fld id="{06A6054B-9C49-46C7-BEC9-4AE5B09CA598}" type="slidenum">
              <a:rPr lang="en-US" altLang="zh-TW"/>
              <a:pPr>
                <a:defRPr/>
              </a:pPr>
              <a:t>‹#›</a:t>
            </a:fld>
            <a:endParaRPr lang="en-US" altLang="zh-TW"/>
          </a:p>
        </p:txBody>
      </p:sp>
    </p:spTree>
    <p:extLst>
      <p:ext uri="{BB962C8B-B14F-4D97-AF65-F5344CB8AC3E}">
        <p14:creationId xmlns:p14="http://schemas.microsoft.com/office/powerpoint/2010/main" val="257247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68313" y="1263650"/>
            <a:ext cx="3775075"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395788" y="1263650"/>
            <a:ext cx="3776662" cy="5649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7EC6C97-656B-4E0E-832C-C69BBF8B53DC}"/>
              </a:ext>
            </a:extLst>
          </p:cNvPr>
          <p:cNvSpPr>
            <a:spLocks noGrp="1" noChangeArrowheads="1"/>
          </p:cNvSpPr>
          <p:nvPr>
            <p:ph type="dt" sz="half" idx="10"/>
          </p:nvPr>
        </p:nvSpPr>
        <p:spPr/>
        <p:txBody>
          <a:bodyPr/>
          <a:lstStyle>
            <a:lvl1pPr>
              <a:defRPr/>
            </a:lvl1pPr>
          </a:lstStyle>
          <a:p>
            <a:pPr>
              <a:defRPr/>
            </a:pPr>
            <a:fld id="{4CFAC8F3-9D83-4895-832A-718CB736931D}" type="datetime1">
              <a:rPr lang="zh-TW" altLang="en-US"/>
              <a:pPr>
                <a:defRPr/>
              </a:pPr>
              <a:t>2022/11/10</a:t>
            </a:fld>
            <a:endParaRPr lang="en-US" altLang="zh-TW"/>
          </a:p>
        </p:txBody>
      </p:sp>
      <p:sp>
        <p:nvSpPr>
          <p:cNvPr id="6" name="Rectangle 5">
            <a:extLst>
              <a:ext uri="{FF2B5EF4-FFF2-40B4-BE49-F238E27FC236}">
                <a16:creationId xmlns:a16="http://schemas.microsoft.com/office/drawing/2014/main" id="{2B37D736-2E0F-4CA5-91B1-5A6E7228C822}"/>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277C6EC0-3941-4F26-9239-A10F6543903F}"/>
              </a:ext>
            </a:extLst>
          </p:cNvPr>
          <p:cNvSpPr>
            <a:spLocks noGrp="1" noChangeArrowheads="1"/>
          </p:cNvSpPr>
          <p:nvPr>
            <p:ph type="sldNum" sz="quarter" idx="12"/>
          </p:nvPr>
        </p:nvSpPr>
        <p:spPr/>
        <p:txBody>
          <a:bodyPr/>
          <a:lstStyle>
            <a:lvl1pPr>
              <a:defRPr/>
            </a:lvl1pPr>
          </a:lstStyle>
          <a:p>
            <a:pPr>
              <a:defRPr/>
            </a:pPr>
            <a:fld id="{7F8C29DD-B8C4-4032-B12F-0004D864DA66}" type="slidenum">
              <a:rPr lang="en-US" altLang="zh-TW"/>
              <a:pPr>
                <a:defRPr/>
              </a:pPr>
              <a:t>‹#›</a:t>
            </a:fld>
            <a:endParaRPr lang="en-US" altLang="zh-TW"/>
          </a:p>
        </p:txBody>
      </p:sp>
    </p:spTree>
    <p:extLst>
      <p:ext uri="{BB962C8B-B14F-4D97-AF65-F5344CB8AC3E}">
        <p14:creationId xmlns:p14="http://schemas.microsoft.com/office/powerpoint/2010/main" val="849580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AE37952B-CD96-419E-A303-07C060CCBB8A}"/>
              </a:ext>
            </a:extLst>
          </p:cNvPr>
          <p:cNvSpPr>
            <a:spLocks noGrp="1" noChangeArrowheads="1"/>
          </p:cNvSpPr>
          <p:nvPr>
            <p:ph type="dt" sz="half" idx="10"/>
          </p:nvPr>
        </p:nvSpPr>
        <p:spPr/>
        <p:txBody>
          <a:bodyPr/>
          <a:lstStyle>
            <a:lvl1pPr>
              <a:defRPr/>
            </a:lvl1pPr>
          </a:lstStyle>
          <a:p>
            <a:pPr>
              <a:defRPr/>
            </a:pPr>
            <a:fld id="{D3CAAB58-B392-4F51-B1FA-D4B317235141}" type="datetime1">
              <a:rPr lang="zh-TW" altLang="en-US"/>
              <a:pPr>
                <a:defRPr/>
              </a:pPr>
              <a:t>2022/11/10</a:t>
            </a:fld>
            <a:endParaRPr lang="en-US" altLang="zh-TW"/>
          </a:p>
        </p:txBody>
      </p:sp>
      <p:sp>
        <p:nvSpPr>
          <p:cNvPr id="8" name="Rectangle 5">
            <a:extLst>
              <a:ext uri="{FF2B5EF4-FFF2-40B4-BE49-F238E27FC236}">
                <a16:creationId xmlns:a16="http://schemas.microsoft.com/office/drawing/2014/main" id="{D815C0C2-A467-45B2-82BE-61AD2416A42B}"/>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9CAE7231-267D-436B-8C4B-4D4B8C847B87}"/>
              </a:ext>
            </a:extLst>
          </p:cNvPr>
          <p:cNvSpPr>
            <a:spLocks noGrp="1" noChangeArrowheads="1"/>
          </p:cNvSpPr>
          <p:nvPr>
            <p:ph type="sldNum" sz="quarter" idx="12"/>
          </p:nvPr>
        </p:nvSpPr>
        <p:spPr/>
        <p:txBody>
          <a:bodyPr/>
          <a:lstStyle>
            <a:lvl1pPr>
              <a:defRPr/>
            </a:lvl1pPr>
          </a:lstStyle>
          <a:p>
            <a:pPr>
              <a:defRPr/>
            </a:pPr>
            <a:fld id="{F86AA87A-06CA-475F-A04B-439D115A807D}" type="slidenum">
              <a:rPr lang="en-US" altLang="zh-TW"/>
              <a:pPr>
                <a:defRPr/>
              </a:pPr>
              <a:t>‹#›</a:t>
            </a:fld>
            <a:endParaRPr lang="en-US" altLang="zh-TW"/>
          </a:p>
        </p:txBody>
      </p:sp>
    </p:spTree>
    <p:extLst>
      <p:ext uri="{BB962C8B-B14F-4D97-AF65-F5344CB8AC3E}">
        <p14:creationId xmlns:p14="http://schemas.microsoft.com/office/powerpoint/2010/main" val="356256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23EB3B-B011-4ECC-BA5C-B98EC87D776E}" type="datetime1">
              <a:rPr lang="zh-TW" altLang="en-US" smtClean="0"/>
              <a:t>2022/11/10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615638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E71C14C0-59B8-43B4-B3C5-2EC322C59468}"/>
              </a:ext>
            </a:extLst>
          </p:cNvPr>
          <p:cNvSpPr>
            <a:spLocks noGrp="1" noChangeArrowheads="1"/>
          </p:cNvSpPr>
          <p:nvPr>
            <p:ph type="dt" sz="half" idx="10"/>
          </p:nvPr>
        </p:nvSpPr>
        <p:spPr/>
        <p:txBody>
          <a:bodyPr/>
          <a:lstStyle>
            <a:lvl1pPr>
              <a:defRPr/>
            </a:lvl1pPr>
          </a:lstStyle>
          <a:p>
            <a:pPr>
              <a:defRPr/>
            </a:pPr>
            <a:fld id="{CC48A078-1FC0-466A-9AB8-B24CACC8D854}" type="datetime1">
              <a:rPr lang="zh-TW" altLang="en-US"/>
              <a:pPr>
                <a:defRPr/>
              </a:pPr>
              <a:t>2022/11/10</a:t>
            </a:fld>
            <a:endParaRPr lang="en-US" altLang="zh-TW"/>
          </a:p>
        </p:txBody>
      </p:sp>
      <p:sp>
        <p:nvSpPr>
          <p:cNvPr id="4" name="Rectangle 5">
            <a:extLst>
              <a:ext uri="{FF2B5EF4-FFF2-40B4-BE49-F238E27FC236}">
                <a16:creationId xmlns:a16="http://schemas.microsoft.com/office/drawing/2014/main" id="{191411A7-4A80-4118-9183-B88FCA3CEC04}"/>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F1AC6AFD-B8BD-4F09-B2AB-19B2F8A58D84}"/>
              </a:ext>
            </a:extLst>
          </p:cNvPr>
          <p:cNvSpPr>
            <a:spLocks noGrp="1" noChangeArrowheads="1"/>
          </p:cNvSpPr>
          <p:nvPr>
            <p:ph type="sldNum" sz="quarter" idx="12"/>
          </p:nvPr>
        </p:nvSpPr>
        <p:spPr/>
        <p:txBody>
          <a:bodyPr/>
          <a:lstStyle>
            <a:lvl1pPr>
              <a:defRPr/>
            </a:lvl1pPr>
          </a:lstStyle>
          <a:p>
            <a:pPr>
              <a:defRPr/>
            </a:pPr>
            <a:fld id="{24364BC0-B7F1-4CD5-A7F4-7E500E3960AE}" type="slidenum">
              <a:rPr lang="en-US" altLang="zh-TW"/>
              <a:pPr>
                <a:defRPr/>
              </a:pPr>
              <a:t>‹#›</a:t>
            </a:fld>
            <a:endParaRPr lang="en-US" altLang="zh-TW"/>
          </a:p>
        </p:txBody>
      </p:sp>
    </p:spTree>
    <p:extLst>
      <p:ext uri="{BB962C8B-B14F-4D97-AF65-F5344CB8AC3E}">
        <p14:creationId xmlns:p14="http://schemas.microsoft.com/office/powerpoint/2010/main" val="1948128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999B7D-A509-45B9-853F-25D141A18CF9}"/>
              </a:ext>
            </a:extLst>
          </p:cNvPr>
          <p:cNvSpPr>
            <a:spLocks noGrp="1" noChangeArrowheads="1"/>
          </p:cNvSpPr>
          <p:nvPr>
            <p:ph type="dt" sz="half" idx="10"/>
          </p:nvPr>
        </p:nvSpPr>
        <p:spPr/>
        <p:txBody>
          <a:bodyPr/>
          <a:lstStyle>
            <a:lvl1pPr>
              <a:defRPr/>
            </a:lvl1pPr>
          </a:lstStyle>
          <a:p>
            <a:pPr>
              <a:defRPr/>
            </a:pPr>
            <a:fld id="{7993CB72-B6A8-4A1D-BE8F-24FFEA696241}" type="datetime1">
              <a:rPr lang="zh-TW" altLang="en-US"/>
              <a:pPr>
                <a:defRPr/>
              </a:pPr>
              <a:t>2022/11/10</a:t>
            </a:fld>
            <a:endParaRPr lang="en-US" altLang="zh-TW"/>
          </a:p>
        </p:txBody>
      </p:sp>
      <p:sp>
        <p:nvSpPr>
          <p:cNvPr id="3" name="Rectangle 5">
            <a:extLst>
              <a:ext uri="{FF2B5EF4-FFF2-40B4-BE49-F238E27FC236}">
                <a16:creationId xmlns:a16="http://schemas.microsoft.com/office/drawing/2014/main" id="{EE783A59-AEB5-4A7D-A8EB-4C5D2E95464E}"/>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3E951E30-D2F9-4492-AD9B-49862BDFF8CE}"/>
              </a:ext>
            </a:extLst>
          </p:cNvPr>
          <p:cNvSpPr>
            <a:spLocks noGrp="1" noChangeArrowheads="1"/>
          </p:cNvSpPr>
          <p:nvPr>
            <p:ph type="sldNum" sz="quarter" idx="12"/>
          </p:nvPr>
        </p:nvSpPr>
        <p:spPr/>
        <p:txBody>
          <a:bodyPr/>
          <a:lstStyle>
            <a:lvl1pPr>
              <a:defRPr/>
            </a:lvl1pPr>
          </a:lstStyle>
          <a:p>
            <a:pPr>
              <a:defRPr/>
            </a:pPr>
            <a:fld id="{F83EAA28-D58F-4782-847D-FDD9F5EC0B50}" type="slidenum">
              <a:rPr lang="en-US" altLang="zh-TW"/>
              <a:pPr>
                <a:defRPr/>
              </a:pPr>
              <a:t>‹#›</a:t>
            </a:fld>
            <a:endParaRPr lang="en-US" altLang="zh-TW"/>
          </a:p>
        </p:txBody>
      </p:sp>
    </p:spTree>
    <p:extLst>
      <p:ext uri="{BB962C8B-B14F-4D97-AF65-F5344CB8AC3E}">
        <p14:creationId xmlns:p14="http://schemas.microsoft.com/office/powerpoint/2010/main" val="3038833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3FB72D19-F7BE-4639-9940-CDE629DA0989}"/>
              </a:ext>
            </a:extLst>
          </p:cNvPr>
          <p:cNvSpPr>
            <a:spLocks noGrp="1" noChangeArrowheads="1"/>
          </p:cNvSpPr>
          <p:nvPr>
            <p:ph type="dt" sz="half" idx="10"/>
          </p:nvPr>
        </p:nvSpPr>
        <p:spPr/>
        <p:txBody>
          <a:bodyPr/>
          <a:lstStyle>
            <a:lvl1pPr>
              <a:defRPr/>
            </a:lvl1pPr>
          </a:lstStyle>
          <a:p>
            <a:pPr>
              <a:defRPr/>
            </a:pPr>
            <a:fld id="{09CB42D7-6751-4D08-A3D4-3098470923BC}" type="datetime1">
              <a:rPr lang="zh-TW" altLang="en-US"/>
              <a:pPr>
                <a:defRPr/>
              </a:pPr>
              <a:t>2022/11/10</a:t>
            </a:fld>
            <a:endParaRPr lang="en-US" altLang="zh-TW"/>
          </a:p>
        </p:txBody>
      </p:sp>
      <p:sp>
        <p:nvSpPr>
          <p:cNvPr id="6" name="Rectangle 5">
            <a:extLst>
              <a:ext uri="{FF2B5EF4-FFF2-40B4-BE49-F238E27FC236}">
                <a16:creationId xmlns:a16="http://schemas.microsoft.com/office/drawing/2014/main" id="{4B8F64CA-489C-442B-BDAB-CE3A2929967F}"/>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DD2F027C-9404-4C7C-AF40-AEC0B05D30B1}"/>
              </a:ext>
            </a:extLst>
          </p:cNvPr>
          <p:cNvSpPr>
            <a:spLocks noGrp="1" noChangeArrowheads="1"/>
          </p:cNvSpPr>
          <p:nvPr>
            <p:ph type="sldNum" sz="quarter" idx="12"/>
          </p:nvPr>
        </p:nvSpPr>
        <p:spPr/>
        <p:txBody>
          <a:bodyPr/>
          <a:lstStyle>
            <a:lvl1pPr>
              <a:defRPr/>
            </a:lvl1pPr>
          </a:lstStyle>
          <a:p>
            <a:pPr>
              <a:defRPr/>
            </a:pPr>
            <a:fld id="{611D10E5-8DEF-4FCE-B719-4661AAC16A22}" type="slidenum">
              <a:rPr lang="en-US" altLang="zh-TW"/>
              <a:pPr>
                <a:defRPr/>
              </a:pPr>
              <a:t>‹#›</a:t>
            </a:fld>
            <a:endParaRPr lang="en-US" altLang="zh-TW"/>
          </a:p>
        </p:txBody>
      </p:sp>
    </p:spTree>
    <p:extLst>
      <p:ext uri="{BB962C8B-B14F-4D97-AF65-F5344CB8AC3E}">
        <p14:creationId xmlns:p14="http://schemas.microsoft.com/office/powerpoint/2010/main" val="337888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1F70BE68-A6B2-4DB2-81D8-365FC48D4D1A}"/>
              </a:ext>
            </a:extLst>
          </p:cNvPr>
          <p:cNvSpPr>
            <a:spLocks noGrp="1" noChangeArrowheads="1"/>
          </p:cNvSpPr>
          <p:nvPr>
            <p:ph type="dt" sz="half" idx="10"/>
          </p:nvPr>
        </p:nvSpPr>
        <p:spPr/>
        <p:txBody>
          <a:bodyPr/>
          <a:lstStyle>
            <a:lvl1pPr>
              <a:defRPr/>
            </a:lvl1pPr>
          </a:lstStyle>
          <a:p>
            <a:pPr>
              <a:defRPr/>
            </a:pPr>
            <a:fld id="{8A5444C9-175C-4FE9-B782-7E5E8D033B2E}" type="datetime1">
              <a:rPr lang="zh-TW" altLang="en-US"/>
              <a:pPr>
                <a:defRPr/>
              </a:pPr>
              <a:t>2022/11/10</a:t>
            </a:fld>
            <a:endParaRPr lang="en-US" altLang="zh-TW"/>
          </a:p>
        </p:txBody>
      </p:sp>
      <p:sp>
        <p:nvSpPr>
          <p:cNvPr id="6" name="Rectangle 5">
            <a:extLst>
              <a:ext uri="{FF2B5EF4-FFF2-40B4-BE49-F238E27FC236}">
                <a16:creationId xmlns:a16="http://schemas.microsoft.com/office/drawing/2014/main" id="{B94BB850-737E-432A-9643-37B3598F79BD}"/>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E7A4B964-146E-43D9-846D-FBCDB44B677B}"/>
              </a:ext>
            </a:extLst>
          </p:cNvPr>
          <p:cNvSpPr>
            <a:spLocks noGrp="1" noChangeArrowheads="1"/>
          </p:cNvSpPr>
          <p:nvPr>
            <p:ph type="sldNum" sz="quarter" idx="12"/>
          </p:nvPr>
        </p:nvSpPr>
        <p:spPr/>
        <p:txBody>
          <a:bodyPr/>
          <a:lstStyle>
            <a:lvl1pPr>
              <a:defRPr/>
            </a:lvl1pPr>
          </a:lstStyle>
          <a:p>
            <a:pPr>
              <a:defRPr/>
            </a:pPr>
            <a:fld id="{7B75496F-0DCB-4721-93AD-6DC50686B0AC}" type="slidenum">
              <a:rPr lang="en-US" altLang="zh-TW"/>
              <a:pPr>
                <a:defRPr/>
              </a:pPr>
              <a:t>‹#›</a:t>
            </a:fld>
            <a:endParaRPr lang="en-US" altLang="zh-TW"/>
          </a:p>
        </p:txBody>
      </p:sp>
    </p:spTree>
    <p:extLst>
      <p:ext uri="{BB962C8B-B14F-4D97-AF65-F5344CB8AC3E}">
        <p14:creationId xmlns:p14="http://schemas.microsoft.com/office/powerpoint/2010/main" val="1945786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FD9ADCCF-C068-4030-9CF5-F156BD091FB5}"/>
              </a:ext>
            </a:extLst>
          </p:cNvPr>
          <p:cNvSpPr>
            <a:spLocks noGrp="1" noChangeArrowheads="1"/>
          </p:cNvSpPr>
          <p:nvPr>
            <p:ph type="dt" sz="half" idx="10"/>
          </p:nvPr>
        </p:nvSpPr>
        <p:spPr/>
        <p:txBody>
          <a:bodyPr/>
          <a:lstStyle>
            <a:lvl1pPr>
              <a:defRPr/>
            </a:lvl1pPr>
          </a:lstStyle>
          <a:p>
            <a:pPr>
              <a:defRPr/>
            </a:pPr>
            <a:fld id="{FF7F67C3-86D7-4B06-BE3F-FC8035617A69}" type="datetime1">
              <a:rPr lang="zh-TW" altLang="en-US"/>
              <a:pPr>
                <a:defRPr/>
              </a:pPr>
              <a:t>2022/11/10</a:t>
            </a:fld>
            <a:endParaRPr lang="en-US" altLang="zh-TW"/>
          </a:p>
        </p:txBody>
      </p:sp>
      <p:sp>
        <p:nvSpPr>
          <p:cNvPr id="5" name="Rectangle 5">
            <a:extLst>
              <a:ext uri="{FF2B5EF4-FFF2-40B4-BE49-F238E27FC236}">
                <a16:creationId xmlns:a16="http://schemas.microsoft.com/office/drawing/2014/main" id="{FA9D521E-0B92-4837-8FD6-5931FF4765ED}"/>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55BC362C-FAA9-4358-80A8-E76980889396}"/>
              </a:ext>
            </a:extLst>
          </p:cNvPr>
          <p:cNvSpPr>
            <a:spLocks noGrp="1" noChangeArrowheads="1"/>
          </p:cNvSpPr>
          <p:nvPr>
            <p:ph type="sldNum" sz="quarter" idx="12"/>
          </p:nvPr>
        </p:nvSpPr>
        <p:spPr/>
        <p:txBody>
          <a:bodyPr/>
          <a:lstStyle>
            <a:lvl1pPr>
              <a:defRPr/>
            </a:lvl1pPr>
          </a:lstStyle>
          <a:p>
            <a:pPr>
              <a:defRPr/>
            </a:pPr>
            <a:fld id="{46DF4795-2FE5-4204-9E8F-0649DC0DCD91}" type="slidenum">
              <a:rPr lang="en-US" altLang="zh-TW"/>
              <a:pPr>
                <a:defRPr/>
              </a:pPr>
              <a:t>‹#›</a:t>
            </a:fld>
            <a:endParaRPr lang="en-US" altLang="zh-TW"/>
          </a:p>
        </p:txBody>
      </p:sp>
    </p:spTree>
    <p:extLst>
      <p:ext uri="{BB962C8B-B14F-4D97-AF65-F5344CB8AC3E}">
        <p14:creationId xmlns:p14="http://schemas.microsoft.com/office/powerpoint/2010/main" val="1674744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243638" y="44450"/>
            <a:ext cx="1928812" cy="68691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44450"/>
            <a:ext cx="5634038" cy="68691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4D821C6C-8FFA-4220-A14C-B4056FFCE6C0}"/>
              </a:ext>
            </a:extLst>
          </p:cNvPr>
          <p:cNvSpPr>
            <a:spLocks noGrp="1" noChangeArrowheads="1"/>
          </p:cNvSpPr>
          <p:nvPr>
            <p:ph type="dt" sz="half" idx="10"/>
          </p:nvPr>
        </p:nvSpPr>
        <p:spPr/>
        <p:txBody>
          <a:bodyPr/>
          <a:lstStyle>
            <a:lvl1pPr>
              <a:defRPr/>
            </a:lvl1pPr>
          </a:lstStyle>
          <a:p>
            <a:pPr>
              <a:defRPr/>
            </a:pPr>
            <a:fld id="{A3CD2F25-9484-49C0-B491-FEE81798C30C}" type="datetime1">
              <a:rPr lang="zh-TW" altLang="en-US"/>
              <a:pPr>
                <a:defRPr/>
              </a:pPr>
              <a:t>2022/11/10</a:t>
            </a:fld>
            <a:endParaRPr lang="en-US" altLang="zh-TW"/>
          </a:p>
        </p:txBody>
      </p:sp>
      <p:sp>
        <p:nvSpPr>
          <p:cNvPr id="5" name="Rectangle 5">
            <a:extLst>
              <a:ext uri="{FF2B5EF4-FFF2-40B4-BE49-F238E27FC236}">
                <a16:creationId xmlns:a16="http://schemas.microsoft.com/office/drawing/2014/main" id="{47E61548-C708-4DED-B9A8-3F517E2447BA}"/>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452EF236-A660-4F47-BEB9-34C0EF83AD26}"/>
              </a:ext>
            </a:extLst>
          </p:cNvPr>
          <p:cNvSpPr>
            <a:spLocks noGrp="1" noChangeArrowheads="1"/>
          </p:cNvSpPr>
          <p:nvPr>
            <p:ph type="sldNum" sz="quarter" idx="12"/>
          </p:nvPr>
        </p:nvSpPr>
        <p:spPr/>
        <p:txBody>
          <a:bodyPr/>
          <a:lstStyle>
            <a:lvl1pPr>
              <a:defRPr/>
            </a:lvl1pPr>
          </a:lstStyle>
          <a:p>
            <a:pPr>
              <a:defRPr/>
            </a:pPr>
            <a:fld id="{0779CA2C-26E2-451A-ABED-60A861F38A99}" type="slidenum">
              <a:rPr lang="en-US" altLang="zh-TW"/>
              <a:pPr>
                <a:defRPr/>
              </a:pPr>
              <a:t>‹#›</a:t>
            </a:fld>
            <a:endParaRPr lang="en-US" altLang="zh-TW"/>
          </a:p>
        </p:txBody>
      </p:sp>
    </p:spTree>
    <p:extLst>
      <p:ext uri="{BB962C8B-B14F-4D97-AF65-F5344CB8AC3E}">
        <p14:creationId xmlns:p14="http://schemas.microsoft.com/office/powerpoint/2010/main" val="456814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7715250" cy="1143000"/>
          </a:xfrm>
        </p:spPr>
        <p:txBody>
          <a:bodyPr/>
          <a:lstStyle/>
          <a:p>
            <a:r>
              <a:rPr lang="zh-TW" altLang="en-US"/>
              <a:t>按一下以編輯母片標題樣式</a:t>
            </a:r>
          </a:p>
        </p:txBody>
      </p:sp>
      <p:sp>
        <p:nvSpPr>
          <p:cNvPr id="3" name="表格版面配置區 2"/>
          <p:cNvSpPr>
            <a:spLocks noGrp="1"/>
          </p:cNvSpPr>
          <p:nvPr>
            <p:ph type="tbl" idx="1"/>
          </p:nvPr>
        </p:nvSpPr>
        <p:spPr>
          <a:xfrm>
            <a:off x="468313" y="1263650"/>
            <a:ext cx="7704137" cy="5649913"/>
          </a:xfrm>
        </p:spPr>
        <p:txBody>
          <a:bodyPr/>
          <a:lstStyle/>
          <a:p>
            <a:pPr lvl="0"/>
            <a:endParaRPr lang="zh-TW" altLang="en-US" noProof="0"/>
          </a:p>
        </p:txBody>
      </p:sp>
      <p:sp>
        <p:nvSpPr>
          <p:cNvPr id="4" name="Rectangle 4">
            <a:extLst>
              <a:ext uri="{FF2B5EF4-FFF2-40B4-BE49-F238E27FC236}">
                <a16:creationId xmlns:a16="http://schemas.microsoft.com/office/drawing/2014/main" id="{F75F8792-61C7-4E9F-ACCB-855556C64721}"/>
              </a:ext>
            </a:extLst>
          </p:cNvPr>
          <p:cNvSpPr>
            <a:spLocks noGrp="1" noChangeArrowheads="1"/>
          </p:cNvSpPr>
          <p:nvPr>
            <p:ph type="dt" sz="half" idx="10"/>
          </p:nvPr>
        </p:nvSpPr>
        <p:spPr/>
        <p:txBody>
          <a:bodyPr/>
          <a:lstStyle>
            <a:lvl1pPr>
              <a:defRPr/>
            </a:lvl1pPr>
          </a:lstStyle>
          <a:p>
            <a:pPr>
              <a:defRPr/>
            </a:pPr>
            <a:fld id="{632023E9-B755-40B4-AEF5-3B9F7C0F8021}" type="datetime1">
              <a:rPr lang="zh-TW" altLang="en-US"/>
              <a:pPr>
                <a:defRPr/>
              </a:pPr>
              <a:t>2022/11/10</a:t>
            </a:fld>
            <a:endParaRPr lang="en-US" altLang="zh-TW"/>
          </a:p>
        </p:txBody>
      </p:sp>
      <p:sp>
        <p:nvSpPr>
          <p:cNvPr id="5" name="Rectangle 5">
            <a:extLst>
              <a:ext uri="{FF2B5EF4-FFF2-40B4-BE49-F238E27FC236}">
                <a16:creationId xmlns:a16="http://schemas.microsoft.com/office/drawing/2014/main" id="{FE97F3FF-955C-4A39-9B0B-A1972C47392D}"/>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F19518E-7F3E-490A-8DA5-6DA8F92B8437}"/>
              </a:ext>
            </a:extLst>
          </p:cNvPr>
          <p:cNvSpPr>
            <a:spLocks noGrp="1" noChangeArrowheads="1"/>
          </p:cNvSpPr>
          <p:nvPr>
            <p:ph type="sldNum" sz="quarter" idx="12"/>
          </p:nvPr>
        </p:nvSpPr>
        <p:spPr/>
        <p:txBody>
          <a:bodyPr/>
          <a:lstStyle>
            <a:lvl1pPr>
              <a:defRPr/>
            </a:lvl1pPr>
          </a:lstStyle>
          <a:p>
            <a:pPr>
              <a:defRPr/>
            </a:pPr>
            <a:fld id="{7BDC3A82-17F8-46E4-88A8-B6DD5798AF74}" type="slidenum">
              <a:rPr lang="en-US" altLang="zh-TW"/>
              <a:pPr>
                <a:defRPr/>
              </a:pPr>
              <a:t>‹#›</a:t>
            </a:fld>
            <a:endParaRPr lang="en-US" altLang="zh-TW"/>
          </a:p>
        </p:txBody>
      </p:sp>
    </p:spTree>
    <p:extLst>
      <p:ext uri="{BB962C8B-B14F-4D97-AF65-F5344CB8AC3E}">
        <p14:creationId xmlns:p14="http://schemas.microsoft.com/office/powerpoint/2010/main" val="3895438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771525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68313" y="1263650"/>
            <a:ext cx="3775075" cy="56499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395788" y="1263650"/>
            <a:ext cx="3776662" cy="56499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D96AB47F-D5D1-43C6-BF39-C67EB7BECBE4}"/>
              </a:ext>
            </a:extLst>
          </p:cNvPr>
          <p:cNvSpPr>
            <a:spLocks noGrp="1" noChangeArrowheads="1"/>
          </p:cNvSpPr>
          <p:nvPr>
            <p:ph type="dt" sz="half" idx="10"/>
          </p:nvPr>
        </p:nvSpPr>
        <p:spPr/>
        <p:txBody>
          <a:bodyPr/>
          <a:lstStyle>
            <a:lvl1pPr>
              <a:defRPr/>
            </a:lvl1pPr>
          </a:lstStyle>
          <a:p>
            <a:pPr>
              <a:defRPr/>
            </a:pPr>
            <a:fld id="{9308114A-DA53-43D5-ABEE-0898F05A7A43}" type="datetime1">
              <a:rPr lang="zh-TW" altLang="en-US"/>
              <a:pPr>
                <a:defRPr/>
              </a:pPr>
              <a:t>2022/11/10</a:t>
            </a:fld>
            <a:endParaRPr lang="en-US" altLang="zh-TW"/>
          </a:p>
        </p:txBody>
      </p:sp>
      <p:sp>
        <p:nvSpPr>
          <p:cNvPr id="6" name="Rectangle 5">
            <a:extLst>
              <a:ext uri="{FF2B5EF4-FFF2-40B4-BE49-F238E27FC236}">
                <a16:creationId xmlns:a16="http://schemas.microsoft.com/office/drawing/2014/main" id="{D1322D00-81AF-4D6D-AA61-AB066FAD2A2A}"/>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4E42B4C4-07DA-44AD-A906-9480AFB350C8}"/>
              </a:ext>
            </a:extLst>
          </p:cNvPr>
          <p:cNvSpPr>
            <a:spLocks noGrp="1" noChangeArrowheads="1"/>
          </p:cNvSpPr>
          <p:nvPr>
            <p:ph type="sldNum" sz="quarter" idx="12"/>
          </p:nvPr>
        </p:nvSpPr>
        <p:spPr/>
        <p:txBody>
          <a:bodyPr/>
          <a:lstStyle>
            <a:lvl1pPr>
              <a:defRPr/>
            </a:lvl1pPr>
          </a:lstStyle>
          <a:p>
            <a:pPr>
              <a:defRPr/>
            </a:pPr>
            <a:fld id="{BC7F2F7B-E25D-4D89-A80E-4D34730DF7A1}" type="slidenum">
              <a:rPr lang="en-US" altLang="zh-TW"/>
              <a:pPr>
                <a:defRPr/>
              </a:pPr>
              <a:t>‹#›</a:t>
            </a:fld>
            <a:endParaRPr lang="en-US" altLang="zh-TW"/>
          </a:p>
        </p:txBody>
      </p:sp>
    </p:spTree>
    <p:extLst>
      <p:ext uri="{BB962C8B-B14F-4D97-AF65-F5344CB8AC3E}">
        <p14:creationId xmlns:p14="http://schemas.microsoft.com/office/powerpoint/2010/main" val="7655360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44450"/>
            <a:ext cx="7715250" cy="686911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a:extLst>
              <a:ext uri="{FF2B5EF4-FFF2-40B4-BE49-F238E27FC236}">
                <a16:creationId xmlns:a16="http://schemas.microsoft.com/office/drawing/2014/main" id="{1F74C721-1310-491B-9F6C-0D4C5CF0EF5C}"/>
              </a:ext>
            </a:extLst>
          </p:cNvPr>
          <p:cNvSpPr>
            <a:spLocks noGrp="1" noChangeArrowheads="1"/>
          </p:cNvSpPr>
          <p:nvPr>
            <p:ph type="dt" sz="half" idx="10"/>
          </p:nvPr>
        </p:nvSpPr>
        <p:spPr/>
        <p:txBody>
          <a:bodyPr/>
          <a:lstStyle>
            <a:lvl1pPr>
              <a:defRPr/>
            </a:lvl1pPr>
          </a:lstStyle>
          <a:p>
            <a:pPr>
              <a:defRPr/>
            </a:pPr>
            <a:fld id="{BFAACCC4-B512-4377-95AC-D911801805E9}" type="datetime1">
              <a:rPr lang="zh-TW" altLang="en-US"/>
              <a:pPr>
                <a:defRPr/>
              </a:pPr>
              <a:t>2022/11/10</a:t>
            </a:fld>
            <a:endParaRPr lang="en-US" altLang="zh-TW"/>
          </a:p>
        </p:txBody>
      </p:sp>
      <p:sp>
        <p:nvSpPr>
          <p:cNvPr id="4" name="Rectangle 5">
            <a:extLst>
              <a:ext uri="{FF2B5EF4-FFF2-40B4-BE49-F238E27FC236}">
                <a16:creationId xmlns:a16="http://schemas.microsoft.com/office/drawing/2014/main" id="{5B63D0AF-9A87-47AF-862A-76EE68BA3B89}"/>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B344D5F3-350E-4451-B5A4-9B150013539C}"/>
              </a:ext>
            </a:extLst>
          </p:cNvPr>
          <p:cNvSpPr>
            <a:spLocks noGrp="1" noChangeArrowheads="1"/>
          </p:cNvSpPr>
          <p:nvPr>
            <p:ph type="sldNum" sz="quarter" idx="12"/>
          </p:nvPr>
        </p:nvSpPr>
        <p:spPr/>
        <p:txBody>
          <a:bodyPr/>
          <a:lstStyle>
            <a:lvl1pPr>
              <a:defRPr/>
            </a:lvl1pPr>
          </a:lstStyle>
          <a:p>
            <a:pPr>
              <a:defRPr/>
            </a:pPr>
            <a:fld id="{C6BC0C44-9B31-42DC-80C6-F8CD8DB4E75A}" type="slidenum">
              <a:rPr lang="en-US" altLang="zh-TW"/>
              <a:pPr>
                <a:defRPr/>
              </a:pPr>
              <a:t>‹#›</a:t>
            </a:fld>
            <a:endParaRPr lang="en-US" altLang="zh-TW"/>
          </a:p>
        </p:txBody>
      </p:sp>
    </p:spTree>
    <p:extLst>
      <p:ext uri="{BB962C8B-B14F-4D97-AF65-F5344CB8AC3E}">
        <p14:creationId xmlns:p14="http://schemas.microsoft.com/office/powerpoint/2010/main" val="1528107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4" name="文字版面配置區 3"/>
          <p:cNvSpPr>
            <a:spLocks noGrp="1"/>
          </p:cNvSpPr>
          <p:nvPr>
            <p:ph type="body"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F4D2FFC9-7988-4B81-BD7A-9AC1AEFCF9C4}"/>
              </a:ext>
            </a:extLst>
          </p:cNvPr>
          <p:cNvSpPr>
            <a:spLocks noGrp="1" noChangeArrowheads="1"/>
          </p:cNvSpPr>
          <p:nvPr>
            <p:ph type="dt" sz="half" idx="10"/>
          </p:nvPr>
        </p:nvSpPr>
        <p:spPr>
          <a:xfrm>
            <a:off x="0" y="6324600"/>
            <a:ext cx="1752600" cy="228600"/>
          </a:xfrm>
        </p:spPr>
        <p:txBody>
          <a:bodyPr/>
          <a:lstStyle>
            <a:lvl1pPr>
              <a:defRPr/>
            </a:lvl1pPr>
          </a:lstStyle>
          <a:p>
            <a:pPr>
              <a:defRPr/>
            </a:pPr>
            <a:fld id="{9C26F319-FFA4-4C9D-A682-24F8C063DB1C}" type="datetime1">
              <a:rPr lang="zh-TW" altLang="en-US"/>
              <a:pPr>
                <a:defRPr/>
              </a:pPr>
              <a:t>2022/11/10</a:t>
            </a:fld>
            <a:endParaRPr lang="en-US" altLang="zh-TW"/>
          </a:p>
        </p:txBody>
      </p:sp>
      <p:sp>
        <p:nvSpPr>
          <p:cNvPr id="6" name="Rectangle 5">
            <a:extLst>
              <a:ext uri="{FF2B5EF4-FFF2-40B4-BE49-F238E27FC236}">
                <a16:creationId xmlns:a16="http://schemas.microsoft.com/office/drawing/2014/main" id="{28BDA3EF-D5B4-49BF-A006-666C6157972C}"/>
              </a:ext>
            </a:extLst>
          </p:cNvPr>
          <p:cNvSpPr>
            <a:spLocks noGrp="1" noChangeArrowheads="1"/>
          </p:cNvSpPr>
          <p:nvPr>
            <p:ph type="ftr" sz="quarter" idx="11"/>
          </p:nvPr>
        </p:nvSpPr>
        <p:spPr>
          <a:xfrm>
            <a:off x="0" y="6553200"/>
            <a:ext cx="2895600" cy="304800"/>
          </a:xfrm>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EEB6FB1-24CC-438F-8CE7-8B5E4D142792}"/>
              </a:ext>
            </a:extLst>
          </p:cNvPr>
          <p:cNvSpPr>
            <a:spLocks noGrp="1" noChangeArrowheads="1"/>
          </p:cNvSpPr>
          <p:nvPr>
            <p:ph type="sldNum" sz="quarter" idx="12"/>
          </p:nvPr>
        </p:nvSpPr>
        <p:spPr/>
        <p:txBody>
          <a:bodyPr/>
          <a:lstStyle>
            <a:lvl1pPr>
              <a:defRPr/>
            </a:lvl1pPr>
          </a:lstStyle>
          <a:p>
            <a:pPr>
              <a:defRPr/>
            </a:pPr>
            <a:fld id="{8AF50BF0-242E-4A0B-A235-BA731EA72DB5}" type="slidenum">
              <a:rPr lang="en-US" altLang="zh-TW"/>
              <a:pPr>
                <a:defRPr/>
              </a:pPr>
              <a:t>‹#›</a:t>
            </a:fld>
            <a:endParaRPr lang="en-US" altLang="zh-TW"/>
          </a:p>
        </p:txBody>
      </p:sp>
    </p:spTree>
    <p:extLst>
      <p:ext uri="{BB962C8B-B14F-4D97-AF65-F5344CB8AC3E}">
        <p14:creationId xmlns:p14="http://schemas.microsoft.com/office/powerpoint/2010/main" val="287243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B22CC4D-D5EA-4560-9FE9-38DEEBFE618F}" type="datetime1">
              <a:rPr lang="zh-TW" altLang="en-US" smtClean="0"/>
              <a:t>2022/11/10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366815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B583237-55A7-4A66-9261-28841797D257}" type="datetime1">
              <a:rPr lang="zh-TW" altLang="en-US" smtClean="0"/>
              <a:t>2022/11/10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344388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35E7B4A-574A-4F33-B2B8-D526A06D2353}" type="datetime1">
              <a:rPr lang="zh-TW" altLang="en-US" smtClean="0"/>
              <a:t>2022/11/10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71852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54E72D8-0BB8-4CB2-819A-32F2F38F5C12}" type="datetime1">
              <a:rPr lang="zh-TW" altLang="en-US" smtClean="0"/>
              <a:t>2022/11/10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04895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3E78354-338D-4E12-B070-49BFDD2B1C8C}" type="datetime1">
              <a:rPr lang="zh-TW" altLang="en-US" smtClean="0"/>
              <a:t>2022/11/10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243692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5EEF4D8-7FA6-4A2F-BAC0-49BA6AE82F15}" type="datetime1">
              <a:rPr lang="zh-TW" altLang="en-US" smtClean="0"/>
              <a:t>2022/11/10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313863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jpe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schemeClr>
            </a:gs>
            <a:gs pos="39999">
              <a:schemeClr val="bg1">
                <a:lumMod val="95000"/>
              </a:schemeClr>
            </a:gs>
            <a:gs pos="70000">
              <a:schemeClr val="bg1">
                <a:lumMod val="95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B6F14-CDE9-47F4-8538-EF84A10F3E1E}" type="datetime1">
              <a:rPr lang="zh-TW" altLang="en-US" smtClean="0"/>
              <a:t>2022/11/10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19455396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3"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0B6F14-CDE9-47F4-8538-EF84A10F3E1E}" type="datetime1">
              <a:rPr lang="zh-TW" altLang="en-US" smtClean="0"/>
              <a:t>2022/11/10</a:t>
            </a:fld>
            <a:endParaRPr lang="zh-TW" altLang="en-US"/>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27D621-518B-4A89-9F4A-A9A98FA2387C}" type="slidenum">
              <a:rPr lang="zh-TW" altLang="en-US" smtClean="0"/>
              <a:t>‹#›</a:t>
            </a:fld>
            <a:endParaRPr lang="zh-TW" altLang="en-US"/>
          </a:p>
        </p:txBody>
      </p:sp>
    </p:spTree>
    <p:extLst>
      <p:ext uri="{BB962C8B-B14F-4D97-AF65-F5344CB8AC3E}">
        <p14:creationId xmlns:p14="http://schemas.microsoft.com/office/powerpoint/2010/main" val="364468919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ppt-pag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44450"/>
            <a:ext cx="7715250" cy="1143000"/>
          </a:xfrm>
          <a:prstGeom prst="rect">
            <a:avLst/>
          </a:prstGeom>
          <a:noFill/>
          <a:ln>
            <a:noFill/>
          </a:ln>
          <a:effectLst>
            <a:outerShdw dist="1796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68313" y="1263650"/>
            <a:ext cx="7704137"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220" name="Rectangle 4">
            <a:extLst>
              <a:ext uri="{FF2B5EF4-FFF2-40B4-BE49-F238E27FC236}">
                <a16:creationId xmlns:a16="http://schemas.microsoft.com/office/drawing/2014/main" id="{100B5314-FF71-4537-BEAD-92C36257C40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latin typeface="新細明體" pitchFamily="18" charset="-120"/>
                <a:ea typeface="新細明體" pitchFamily="18" charset="-120"/>
              </a:defRPr>
            </a:lvl1pPr>
          </a:lstStyle>
          <a:p>
            <a:pPr>
              <a:defRPr/>
            </a:pPr>
            <a:fld id="{F98BDC01-D16D-4B0B-A275-760686CBA6D3}" type="datetime1">
              <a:rPr lang="zh-TW" altLang="en-US"/>
              <a:pPr>
                <a:defRPr/>
              </a:pPr>
              <a:t>2022/11/10</a:t>
            </a:fld>
            <a:endParaRPr lang="en-US" altLang="zh-TW"/>
          </a:p>
        </p:txBody>
      </p:sp>
      <p:sp>
        <p:nvSpPr>
          <p:cNvPr id="9221" name="Rectangle 5">
            <a:extLst>
              <a:ext uri="{FF2B5EF4-FFF2-40B4-BE49-F238E27FC236}">
                <a16:creationId xmlns:a16="http://schemas.microsoft.com/office/drawing/2014/main" id="{4E919289-6ACC-487A-BE2C-926DF178533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新細明體" pitchFamily="18" charset="-120"/>
                <a:ea typeface="新細明體" pitchFamily="18" charset="-120"/>
              </a:defRPr>
            </a:lvl1pPr>
          </a:lstStyle>
          <a:p>
            <a:pPr>
              <a:defRPr/>
            </a:pPr>
            <a:endParaRPr lang="en-US" altLang="zh-TW"/>
          </a:p>
        </p:txBody>
      </p:sp>
      <p:sp>
        <p:nvSpPr>
          <p:cNvPr id="9222" name="Rectangle 6">
            <a:extLst>
              <a:ext uri="{FF2B5EF4-FFF2-40B4-BE49-F238E27FC236}">
                <a16:creationId xmlns:a16="http://schemas.microsoft.com/office/drawing/2014/main" id="{C4FCE521-8061-46D0-8715-80033E07521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6A0B2549-26BD-4A7F-8D5B-0441C287B288}" type="slidenum">
              <a:rPr lang="en-US" altLang="zh-TW"/>
              <a:pPr>
                <a:defRPr/>
              </a:pPr>
              <a:t>‹#›</a:t>
            </a:fld>
            <a:endParaRPr lang="en-US" altLang="zh-TW"/>
          </a:p>
        </p:txBody>
      </p:sp>
    </p:spTree>
    <p:extLst>
      <p:ext uri="{BB962C8B-B14F-4D97-AF65-F5344CB8AC3E}">
        <p14:creationId xmlns:p14="http://schemas.microsoft.com/office/powerpoint/2010/main" val="20575386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sldNum="0" hdr="0" ftr="0" dt="0"/>
  <p:txStyles>
    <p:titleStyle>
      <a:lvl1pPr algn="ctr" rtl="0" eaLnBrk="0" fontAlgn="base" hangingPunct="0">
        <a:spcBef>
          <a:spcPct val="0"/>
        </a:spcBef>
        <a:spcAft>
          <a:spcPct val="0"/>
        </a:spcAft>
        <a:defRPr kumimoji="1" sz="4400" b="1">
          <a:solidFill>
            <a:srgbClr val="8E008E"/>
          </a:solidFill>
          <a:latin typeface="+mj-lt"/>
          <a:ea typeface="+mj-ea"/>
          <a:cs typeface="+mj-cs"/>
        </a:defRPr>
      </a:lvl1pPr>
      <a:lvl2pPr algn="ctr" rtl="0" eaLnBrk="0" fontAlgn="base" hangingPunct="0">
        <a:spcBef>
          <a:spcPct val="0"/>
        </a:spcBef>
        <a:spcAft>
          <a:spcPct val="0"/>
        </a:spcAft>
        <a:defRPr kumimoji="1" sz="4400" b="1">
          <a:solidFill>
            <a:srgbClr val="8E008E"/>
          </a:solidFill>
          <a:latin typeface="新細明體" pitchFamily="18" charset="-120"/>
          <a:ea typeface="標楷體" pitchFamily="65" charset="-120"/>
        </a:defRPr>
      </a:lvl2pPr>
      <a:lvl3pPr algn="ctr" rtl="0" eaLnBrk="0" fontAlgn="base" hangingPunct="0">
        <a:spcBef>
          <a:spcPct val="0"/>
        </a:spcBef>
        <a:spcAft>
          <a:spcPct val="0"/>
        </a:spcAft>
        <a:defRPr kumimoji="1" sz="4400" b="1">
          <a:solidFill>
            <a:srgbClr val="8E008E"/>
          </a:solidFill>
          <a:latin typeface="新細明體" pitchFamily="18" charset="-120"/>
          <a:ea typeface="標楷體" pitchFamily="65" charset="-120"/>
        </a:defRPr>
      </a:lvl3pPr>
      <a:lvl4pPr algn="ctr" rtl="0" eaLnBrk="0" fontAlgn="base" hangingPunct="0">
        <a:spcBef>
          <a:spcPct val="0"/>
        </a:spcBef>
        <a:spcAft>
          <a:spcPct val="0"/>
        </a:spcAft>
        <a:defRPr kumimoji="1" sz="4400" b="1">
          <a:solidFill>
            <a:srgbClr val="8E008E"/>
          </a:solidFill>
          <a:latin typeface="新細明體" pitchFamily="18" charset="-120"/>
          <a:ea typeface="標楷體" pitchFamily="65" charset="-120"/>
        </a:defRPr>
      </a:lvl4pPr>
      <a:lvl5pPr algn="ctr" rtl="0" eaLnBrk="0" fontAlgn="base" hangingPunct="0">
        <a:spcBef>
          <a:spcPct val="0"/>
        </a:spcBef>
        <a:spcAft>
          <a:spcPct val="0"/>
        </a:spcAft>
        <a:defRPr kumimoji="1" sz="4400" b="1">
          <a:solidFill>
            <a:srgbClr val="8E008E"/>
          </a:solidFill>
          <a:latin typeface="新細明體" pitchFamily="18" charset="-120"/>
          <a:ea typeface="標楷體" pitchFamily="65" charset="-120"/>
        </a:defRPr>
      </a:lvl5pPr>
      <a:lvl6pPr marL="457200" algn="ctr" rtl="0" fontAlgn="base">
        <a:spcBef>
          <a:spcPct val="0"/>
        </a:spcBef>
        <a:spcAft>
          <a:spcPct val="0"/>
        </a:spcAft>
        <a:defRPr kumimoji="1" sz="4400" b="1">
          <a:solidFill>
            <a:srgbClr val="8E008E"/>
          </a:solidFill>
          <a:latin typeface="新細明體" pitchFamily="18" charset="-120"/>
          <a:ea typeface="標楷體" pitchFamily="65" charset="-120"/>
        </a:defRPr>
      </a:lvl6pPr>
      <a:lvl7pPr marL="914400" algn="ctr" rtl="0" fontAlgn="base">
        <a:spcBef>
          <a:spcPct val="0"/>
        </a:spcBef>
        <a:spcAft>
          <a:spcPct val="0"/>
        </a:spcAft>
        <a:defRPr kumimoji="1" sz="4400" b="1">
          <a:solidFill>
            <a:srgbClr val="8E008E"/>
          </a:solidFill>
          <a:latin typeface="新細明體" pitchFamily="18" charset="-120"/>
          <a:ea typeface="標楷體" pitchFamily="65" charset="-120"/>
        </a:defRPr>
      </a:lvl7pPr>
      <a:lvl8pPr marL="1371600" algn="ctr" rtl="0" fontAlgn="base">
        <a:spcBef>
          <a:spcPct val="0"/>
        </a:spcBef>
        <a:spcAft>
          <a:spcPct val="0"/>
        </a:spcAft>
        <a:defRPr kumimoji="1" sz="4400" b="1">
          <a:solidFill>
            <a:srgbClr val="8E008E"/>
          </a:solidFill>
          <a:latin typeface="新細明體" pitchFamily="18" charset="-120"/>
          <a:ea typeface="標楷體" pitchFamily="65" charset="-120"/>
        </a:defRPr>
      </a:lvl8pPr>
      <a:lvl9pPr marL="1828800" algn="ctr" rtl="0" fontAlgn="base">
        <a:spcBef>
          <a:spcPct val="0"/>
        </a:spcBef>
        <a:spcAft>
          <a:spcPct val="0"/>
        </a:spcAft>
        <a:defRPr kumimoji="1" sz="4400" b="1">
          <a:solidFill>
            <a:srgbClr val="8E008E"/>
          </a:solidFill>
          <a:latin typeface="新細明體" pitchFamily="18" charset="-120"/>
          <a:ea typeface="標楷體" pitchFamily="65" charset="-120"/>
        </a:defRPr>
      </a:lvl9pPr>
    </p:titleStyle>
    <p:bodyStyle>
      <a:lvl1pPr marL="342900" indent="-342900" algn="l" rtl="0" eaLnBrk="0" fontAlgn="base" hangingPunct="0">
        <a:spcBef>
          <a:spcPct val="20000"/>
        </a:spcBef>
        <a:spcAft>
          <a:spcPct val="0"/>
        </a:spcAft>
        <a:buSzPct val="70000"/>
        <a:buFont typeface="Wingdings" panose="05000000000000000000" pitchFamily="2" charset="2"/>
        <a:buChar char="n"/>
        <a:defRPr kumimoji="1" sz="3200" b="1">
          <a:solidFill>
            <a:srgbClr val="006FDE"/>
          </a:solidFill>
          <a:latin typeface="+mn-lt"/>
          <a:ea typeface="+mn-ea"/>
          <a:cs typeface="+mn-cs"/>
        </a:defRPr>
      </a:lvl1pPr>
      <a:lvl2pPr marL="742950" indent="-285750" algn="l" rtl="0" eaLnBrk="0" fontAlgn="base" hangingPunct="0">
        <a:spcBef>
          <a:spcPct val="20000"/>
        </a:spcBef>
        <a:spcAft>
          <a:spcPct val="0"/>
        </a:spcAft>
        <a:buSzPct val="70000"/>
        <a:buFont typeface="Wingdings" panose="05000000000000000000" pitchFamily="2" charset="2"/>
        <a:buChar char="v"/>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panose="05000000000000000000"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mn-lt"/>
          <a:ea typeface="+mn-ea"/>
        </a:defRPr>
      </a:lvl5pPr>
      <a:lvl6pPr marL="2514600" indent="-228600" algn="l" rtl="0" fontAlgn="base">
        <a:spcBef>
          <a:spcPct val="20000"/>
        </a:spcBef>
        <a:spcAft>
          <a:spcPct val="0"/>
        </a:spcAft>
        <a:buSzPct val="7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SzPct val="7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SzPct val="7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SzPct val="70000"/>
        <a:buFont typeface="Wingdings" pitchFamily="2" charset="2"/>
        <a:buChar char="l"/>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矩形 2"/>
          <p:cNvSpPr>
            <a:spLocks noChangeArrowheads="1"/>
          </p:cNvSpPr>
          <p:nvPr/>
        </p:nvSpPr>
        <p:spPr bwMode="auto">
          <a:xfrm>
            <a:off x="1061244" y="3861048"/>
            <a:ext cx="72009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標楷體" pitchFamily="65" charset="-120"/>
              </a:defRPr>
            </a:lvl1pPr>
            <a:lvl2pPr marL="742950" indent="-285750" eaLnBrk="0" hangingPunct="0">
              <a:spcBef>
                <a:spcPct val="20000"/>
              </a:spcBef>
              <a:buChar char="–"/>
              <a:defRPr kumimoji="1" sz="2800">
                <a:solidFill>
                  <a:schemeClr val="tx1"/>
                </a:solidFill>
                <a:latin typeface="Times New Roman" pitchFamily="18" charset="0"/>
                <a:ea typeface="標楷體" pitchFamily="65" charset="-120"/>
              </a:defRPr>
            </a:lvl2pPr>
            <a:lvl3pPr marL="1143000" indent="-228600" eaLnBrk="0" hangingPunct="0">
              <a:spcBef>
                <a:spcPct val="20000"/>
              </a:spcBef>
              <a:buChar char="•"/>
              <a:defRPr kumimoji="1" sz="2400">
                <a:solidFill>
                  <a:schemeClr val="tx1"/>
                </a:solidFill>
                <a:latin typeface="Times New Roman" pitchFamily="18" charset="0"/>
                <a:ea typeface="標楷體" pitchFamily="65" charset="-120"/>
              </a:defRPr>
            </a:lvl3pPr>
            <a:lvl4pPr marL="1600200" indent="-228600" eaLnBrk="0" hangingPunct="0">
              <a:spcBef>
                <a:spcPct val="20000"/>
              </a:spcBef>
              <a:buChar char="–"/>
              <a:defRPr kumimoji="1" sz="2000">
                <a:solidFill>
                  <a:schemeClr val="tx1"/>
                </a:solidFill>
                <a:latin typeface="Times New Roman" pitchFamily="18" charset="0"/>
                <a:ea typeface="標楷體" pitchFamily="65" charset="-120"/>
              </a:defRPr>
            </a:lvl4pPr>
            <a:lvl5pPr marL="2057400" indent="-228600" eaLnBrk="0" hangingPunct="0">
              <a:spcBef>
                <a:spcPct val="20000"/>
              </a:spcBef>
              <a:buChar char="»"/>
              <a:defRPr kumimoji="1" sz="2000">
                <a:solidFill>
                  <a:schemeClr val="tx1"/>
                </a:solidFill>
                <a:latin typeface="Times New Roman" pitchFamily="18" charset="0"/>
                <a:ea typeface="標楷體" pitchFamily="65"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標楷體" pitchFamily="65" charset="-120"/>
              </a:defRPr>
            </a:lvl9pPr>
          </a:lstStyle>
          <a:p>
            <a:pPr algn="ctr" eaLnBrk="1" hangingPunct="1">
              <a:spcBef>
                <a:spcPts val="1200"/>
              </a:spcBef>
              <a:buFontTx/>
              <a:buNone/>
            </a:pPr>
            <a:r>
              <a:rPr lang="zh-TW" altLang="en-US" sz="2400" dirty="0" smtClean="0">
                <a:latin typeface="Microsoft YaHei" pitchFamily="34" charset="-122"/>
                <a:ea typeface="Microsoft YaHei" pitchFamily="34" charset="-122"/>
                <a:cs typeface="Times New Roman" pitchFamily="18" charset="0"/>
              </a:rPr>
              <a:t>衛生</a:t>
            </a:r>
            <a:r>
              <a:rPr lang="zh-TW" altLang="en-US" sz="2400" dirty="0" smtClean="0">
                <a:latin typeface="Microsoft YaHei" pitchFamily="34" charset="-122"/>
                <a:ea typeface="Microsoft YaHei" pitchFamily="34" charset="-122"/>
                <a:cs typeface="Times New Roman" pitchFamily="18" charset="0"/>
              </a:rPr>
              <a:t>福利部疾病管制</a:t>
            </a:r>
            <a:r>
              <a:rPr lang="zh-TW" altLang="en-US" sz="2400" dirty="0" smtClean="0">
                <a:latin typeface="Microsoft YaHei" pitchFamily="34" charset="-122"/>
                <a:ea typeface="Microsoft YaHei" pitchFamily="34" charset="-122"/>
                <a:cs typeface="Times New Roman" pitchFamily="18" charset="0"/>
              </a:rPr>
              <a:t>署</a:t>
            </a:r>
            <a:endParaRPr lang="en-US" altLang="zh-TW" sz="2400" dirty="0" smtClean="0">
              <a:latin typeface="Microsoft YaHei" pitchFamily="34" charset="-122"/>
              <a:ea typeface="Microsoft YaHei" pitchFamily="34" charset="-122"/>
              <a:cs typeface="Times New Roman" pitchFamily="18" charset="0"/>
            </a:endParaRPr>
          </a:p>
          <a:p>
            <a:pPr algn="ctr" eaLnBrk="1" hangingPunct="1">
              <a:spcBef>
                <a:spcPts val="1200"/>
              </a:spcBef>
              <a:buNone/>
            </a:pPr>
            <a:r>
              <a:rPr lang="zh-TW" altLang="en-US" sz="2400" b="1" dirty="0">
                <a:latin typeface="Microsoft YaHei" pitchFamily="34" charset="-122"/>
                <a:ea typeface="Microsoft YaHei" pitchFamily="34" charset="-122"/>
                <a:cs typeface="Times New Roman" pitchFamily="18" charset="0"/>
              </a:rPr>
              <a:t>羅一鈞副</a:t>
            </a:r>
            <a:r>
              <a:rPr lang="zh-TW" altLang="en-US" sz="2400" b="1" dirty="0" smtClean="0">
                <a:latin typeface="Microsoft YaHei" pitchFamily="34" charset="-122"/>
                <a:ea typeface="Microsoft YaHei" pitchFamily="34" charset="-122"/>
                <a:cs typeface="Times New Roman" pitchFamily="18" charset="0"/>
              </a:rPr>
              <a:t>署長</a:t>
            </a:r>
            <a:endParaRPr lang="en-US" altLang="zh-TW" sz="2400" dirty="0">
              <a:latin typeface="Microsoft YaHei" pitchFamily="34" charset="-122"/>
              <a:ea typeface="Microsoft YaHei" pitchFamily="34" charset="-122"/>
              <a:cs typeface="Times New Roman" pitchFamily="18" charset="0"/>
            </a:endParaRPr>
          </a:p>
          <a:p>
            <a:pPr algn="ctr" eaLnBrk="1" hangingPunct="1">
              <a:spcBef>
                <a:spcPts val="1200"/>
              </a:spcBef>
              <a:buFontTx/>
              <a:buNone/>
            </a:pPr>
            <a:r>
              <a:rPr lang="en-US" altLang="zh-TW" sz="2400" dirty="0" smtClean="0">
                <a:latin typeface="Microsoft YaHei" pitchFamily="34" charset="-122"/>
                <a:ea typeface="Microsoft YaHei" pitchFamily="34" charset="-122"/>
                <a:cs typeface="Times New Roman" pitchFamily="18" charset="0"/>
              </a:rPr>
              <a:t>2022-11-13</a:t>
            </a:r>
            <a:endParaRPr lang="en-US" altLang="zh-TW" sz="2400" dirty="0">
              <a:latin typeface="Microsoft YaHei" pitchFamily="34" charset="-122"/>
              <a:ea typeface="Microsoft YaHei" pitchFamily="34" charset="-122"/>
              <a:cs typeface="Times New Roman" pitchFamily="18" charset="0"/>
            </a:endParaRPr>
          </a:p>
        </p:txBody>
      </p:sp>
      <p:sp>
        <p:nvSpPr>
          <p:cNvPr id="5" name="標題 1"/>
          <p:cNvSpPr txBox="1">
            <a:spLocks/>
          </p:cNvSpPr>
          <p:nvPr/>
        </p:nvSpPr>
        <p:spPr>
          <a:xfrm>
            <a:off x="251520" y="1404392"/>
            <a:ext cx="8640000" cy="19526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spcBef>
                <a:spcPts val="0"/>
              </a:spcBef>
              <a:spcAft>
                <a:spcPts val="3600"/>
              </a:spcAft>
            </a:pPr>
            <a:r>
              <a:rPr lang="zh-TW" altLang="en-US" sz="4800" b="1" dirty="0" smtClean="0">
                <a:latin typeface="微軟正黑體" panose="020B0604030504040204" pitchFamily="34" charset="-120"/>
                <a:ea typeface="微軟正黑體" panose="020B0604030504040204" pitchFamily="34" charset="-120"/>
              </a:rPr>
              <a:t>台灣疫苗使用之推展與成果</a:t>
            </a:r>
            <a:endParaRPr lang="en-US" altLang="zh-TW" sz="4800" b="1" dirty="0" smtClean="0">
              <a:latin typeface="微軟正黑體" panose="020B0604030504040204" pitchFamily="34" charset="-120"/>
              <a:ea typeface="微軟正黑體" panose="020B0604030504040204" pitchFamily="34" charset="-120"/>
            </a:endParaRPr>
          </a:p>
          <a:p>
            <a:pPr>
              <a:spcBef>
                <a:spcPts val="0"/>
              </a:spcBef>
              <a:spcAft>
                <a:spcPts val="3600"/>
              </a:spcAft>
            </a:pPr>
            <a:r>
              <a:rPr lang="en-US" altLang="zh-TW"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國家預防接種政策</a:t>
            </a:r>
            <a:r>
              <a:rPr lang="en-US" altLang="zh-TW"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b="1"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60648"/>
            <a:ext cx="7886700" cy="975642"/>
          </a:xfrm>
        </p:spPr>
        <p:txBody>
          <a:bodyPr>
            <a:normAutofit/>
          </a:bodyPr>
          <a:lstStyle/>
          <a:p>
            <a:pPr algn="ctr"/>
            <a:r>
              <a:rPr lang="zh-TW" altLang="en-US" sz="3600" b="1" dirty="0" smtClean="0">
                <a:latin typeface="微軟正黑體" pitchFamily="34" charset="-120"/>
                <a:ea typeface="微軟正黑體" pitchFamily="34" charset="-120"/>
                <a:cs typeface="Arial Unicode MS" panose="020B0604020202020204" pitchFamily="34" charset="-120"/>
              </a:rPr>
              <a:t>政策推動現況</a:t>
            </a:r>
            <a:r>
              <a:rPr lang="en-US" altLang="zh-TW" sz="3600" b="1" dirty="0" smtClean="0">
                <a:latin typeface="微軟正黑體" pitchFamily="34" charset="-120"/>
                <a:ea typeface="微軟正黑體" pitchFamily="34" charset="-120"/>
                <a:cs typeface="Arial Unicode MS" panose="020B0604020202020204" pitchFamily="34" charset="-120"/>
              </a:rPr>
              <a:t>-</a:t>
            </a:r>
            <a:r>
              <a:rPr lang="zh-TW" altLang="en-US" sz="3600" b="1" dirty="0" smtClean="0">
                <a:latin typeface="微軟正黑體" pitchFamily="34" charset="-120"/>
                <a:ea typeface="微軟正黑體" pitchFamily="34" charset="-120"/>
                <a:cs typeface="Arial Unicode MS" panose="020B0604020202020204" pitchFamily="34" charset="-120"/>
              </a:rPr>
              <a:t>兒童</a:t>
            </a:r>
            <a:endParaRPr lang="zh-TW" altLang="en-US" b="1" dirty="0">
              <a:latin typeface="微軟正黑體" pitchFamily="34" charset="-120"/>
              <a:ea typeface="微軟正黑體" pitchFamily="34" charset="-120"/>
            </a:endParaRPr>
          </a:p>
        </p:txBody>
      </p:sp>
      <p:sp>
        <p:nvSpPr>
          <p:cNvPr id="3" name="直排文字版面配置區 2"/>
          <p:cNvSpPr>
            <a:spLocks noGrp="1"/>
          </p:cNvSpPr>
          <p:nvPr>
            <p:ph type="body" orient="vert" idx="1"/>
          </p:nvPr>
        </p:nvSpPr>
        <p:spPr>
          <a:xfrm>
            <a:off x="467543" y="1340768"/>
            <a:ext cx="8281601" cy="5380708"/>
          </a:xfrm>
        </p:spPr>
        <p:txBody>
          <a:bodyPr vert="horz">
            <a:normAutofit/>
          </a:bodyPr>
          <a:lstStyle/>
          <a:p>
            <a:pPr marL="452438" indent="-452438">
              <a:lnSpc>
                <a:spcPct val="100000"/>
              </a:lnSpc>
              <a:spcBef>
                <a:spcPts val="600"/>
              </a:spcBef>
              <a:spcAft>
                <a:spcPts val="600"/>
              </a:spcAft>
              <a:buFont typeface="Wingdings" panose="05000000000000000000" pitchFamily="2" charset="2"/>
              <a:buChar char="u"/>
            </a:pPr>
            <a:r>
              <a:rPr lang="en-US" altLang="zh-TW" sz="2800" b="1" dirty="0" smtClean="0">
                <a:solidFill>
                  <a:srgbClr val="C00000"/>
                </a:solidFill>
                <a:latin typeface="微軟正黑體" pitchFamily="34" charset="-120"/>
                <a:ea typeface="微軟正黑體" pitchFamily="34" charset="-120"/>
                <a:cs typeface="Times New Roman" panose="02020603050405020304" pitchFamily="18" charset="0"/>
              </a:rPr>
              <a:t>10</a:t>
            </a:r>
            <a:r>
              <a:rPr lang="zh-TW" altLang="en-US" sz="2800" b="1" dirty="0" smtClean="0">
                <a:solidFill>
                  <a:srgbClr val="C00000"/>
                </a:solidFill>
                <a:latin typeface="微軟正黑體" pitchFamily="34" charset="-120"/>
                <a:ea typeface="微軟正黑體" pitchFamily="34" charset="-120"/>
                <a:cs typeface="Times New Roman" panose="02020603050405020304" pitchFamily="18" charset="0"/>
              </a:rPr>
              <a:t>項</a:t>
            </a:r>
            <a:r>
              <a:rPr lang="zh-TW" altLang="en-US" sz="2800" b="1" dirty="0" smtClean="0">
                <a:solidFill>
                  <a:srgbClr val="C00000"/>
                </a:solidFill>
                <a:latin typeface="微軟正黑體" pitchFamily="34" charset="-120"/>
                <a:ea typeface="微軟正黑體" pitchFamily="34" charset="-120"/>
                <a:cs typeface="Times New Roman" panose="02020603050405020304" pitchFamily="18" charset="0"/>
              </a:rPr>
              <a:t>常規</a:t>
            </a:r>
            <a:r>
              <a:rPr lang="zh-TW" altLang="en-US" sz="2800" b="1" dirty="0" smtClean="0">
                <a:solidFill>
                  <a:srgbClr val="C00000"/>
                </a:solidFill>
                <a:latin typeface="微軟正黑體" pitchFamily="34" charset="-120"/>
                <a:ea typeface="微軟正黑體" pitchFamily="34" charset="-120"/>
                <a:cs typeface="Times New Roman" panose="02020603050405020304" pitchFamily="18" charset="0"/>
              </a:rPr>
              <a:t>疫苗</a:t>
            </a:r>
            <a:r>
              <a:rPr lang="en-US" altLang="zh-TW" sz="2800" b="1" dirty="0" smtClean="0">
                <a:solidFill>
                  <a:srgbClr val="C00000"/>
                </a:solidFill>
                <a:latin typeface="微軟正黑體" pitchFamily="34" charset="-120"/>
                <a:ea typeface="微軟正黑體" pitchFamily="34" charset="-120"/>
                <a:cs typeface="Times New Roman" panose="02020603050405020304" pitchFamily="18" charset="0"/>
              </a:rPr>
              <a:t>(</a:t>
            </a:r>
            <a:r>
              <a:rPr lang="zh-TW" altLang="en-US" sz="2800" b="1" dirty="0" smtClean="0">
                <a:solidFill>
                  <a:srgbClr val="C00000"/>
                </a:solidFill>
                <a:latin typeface="微軟正黑體" pitchFamily="34" charset="-120"/>
                <a:ea typeface="微軟正黑體" pitchFamily="34" charset="-120"/>
                <a:cs typeface="Times New Roman" panose="02020603050405020304" pitchFamily="18" charset="0"/>
              </a:rPr>
              <a:t>含流感疫苗</a:t>
            </a:r>
            <a:r>
              <a:rPr lang="en-US" altLang="zh-TW" sz="2800" b="1" dirty="0" smtClean="0">
                <a:solidFill>
                  <a:srgbClr val="C00000"/>
                </a:solidFill>
                <a:latin typeface="微軟正黑體" pitchFamily="34" charset="-120"/>
                <a:ea typeface="微軟正黑體" pitchFamily="34" charset="-120"/>
                <a:cs typeface="Times New Roman" panose="02020603050405020304" pitchFamily="18" charset="0"/>
              </a:rPr>
              <a:t>)</a:t>
            </a:r>
            <a:r>
              <a:rPr lang="zh-TW" altLang="en-US" sz="2800" dirty="0" smtClean="0">
                <a:latin typeface="微軟正黑體" pitchFamily="34" charset="-120"/>
                <a:ea typeface="微軟正黑體" pitchFamily="34" charset="-120"/>
                <a:cs typeface="Times New Roman" panose="02020603050405020304" pitchFamily="18" charset="0"/>
              </a:rPr>
              <a:t>，</a:t>
            </a:r>
            <a:r>
              <a:rPr lang="zh-TW" altLang="en-US" sz="2800" dirty="0" smtClean="0">
                <a:latin typeface="微軟正黑體" pitchFamily="34" charset="-120"/>
                <a:ea typeface="微軟正黑體" pitchFamily="34" charset="-120"/>
                <a:cs typeface="Times New Roman" panose="02020603050405020304" pitchFamily="18" charset="0"/>
              </a:rPr>
              <a:t>以預防</a:t>
            </a:r>
            <a:r>
              <a:rPr lang="en-US" altLang="zh-TW" sz="2800" dirty="0" smtClean="0">
                <a:latin typeface="微軟正黑體" pitchFamily="34" charset="-120"/>
                <a:ea typeface="微軟正黑體" pitchFamily="34" charset="-120"/>
                <a:cs typeface="Times New Roman" panose="02020603050405020304" pitchFamily="18" charset="0"/>
              </a:rPr>
              <a:t>15</a:t>
            </a:r>
            <a:r>
              <a:rPr lang="zh-TW" altLang="en-US" sz="2800" dirty="0" smtClean="0">
                <a:latin typeface="微軟正黑體" pitchFamily="34" charset="-120"/>
                <a:ea typeface="微軟正黑體" pitchFamily="34" charset="-120"/>
                <a:cs typeface="Times New Roman" panose="02020603050405020304" pitchFamily="18" charset="0"/>
              </a:rPr>
              <a:t>種</a:t>
            </a:r>
            <a:r>
              <a:rPr lang="zh-TW" altLang="en-US" sz="2800" dirty="0" smtClean="0">
                <a:latin typeface="微軟正黑體" pitchFamily="34" charset="-120"/>
                <a:ea typeface="微軟正黑體" pitchFamily="34" charset="-120"/>
                <a:cs typeface="Times New Roman" panose="02020603050405020304" pitchFamily="18" charset="0"/>
              </a:rPr>
              <a:t>傳染病。</a:t>
            </a:r>
            <a:endParaRPr lang="en-US" altLang="zh-TW" sz="2800" dirty="0">
              <a:latin typeface="微軟正黑體" pitchFamily="34" charset="-120"/>
              <a:ea typeface="微軟正黑體" pitchFamily="34" charset="-120"/>
              <a:cs typeface="Times New Roman" panose="02020603050405020304" pitchFamily="18" charset="0"/>
            </a:endParaRPr>
          </a:p>
          <a:p>
            <a:pPr marL="542925" indent="-542925">
              <a:lnSpc>
                <a:spcPct val="100000"/>
              </a:lnSpc>
              <a:spcBef>
                <a:spcPts val="600"/>
              </a:spcBef>
              <a:spcAft>
                <a:spcPts val="600"/>
              </a:spcAft>
              <a:buFont typeface="Wingdings" panose="05000000000000000000" pitchFamily="2" charset="2"/>
              <a:buChar char="Ø"/>
            </a:pPr>
            <a:endParaRPr lang="en-US" altLang="zh-TW" sz="2800" dirty="0" smtClean="0">
              <a:latin typeface="微軟正黑體" pitchFamily="34" charset="-120"/>
              <a:ea typeface="微軟正黑體" pitchFamily="34" charset="-120"/>
              <a:cs typeface="Times New Roman" panose="02020603050405020304" pitchFamily="18" charset="0"/>
            </a:endParaRPr>
          </a:p>
          <a:p>
            <a:pPr marL="542925" indent="-542925">
              <a:lnSpc>
                <a:spcPct val="100000"/>
              </a:lnSpc>
              <a:spcBef>
                <a:spcPts val="600"/>
              </a:spcBef>
              <a:spcAft>
                <a:spcPts val="600"/>
              </a:spcAft>
              <a:buFont typeface="Wingdings" panose="05000000000000000000" pitchFamily="2" charset="2"/>
              <a:buChar char="Ø"/>
            </a:pPr>
            <a:endParaRPr lang="en-US" altLang="zh-TW" sz="2800" dirty="0" smtClean="0">
              <a:latin typeface="微軟正黑體" pitchFamily="34" charset="-120"/>
              <a:ea typeface="微軟正黑體" pitchFamily="34" charset="-120"/>
              <a:cs typeface="Times New Roman" panose="02020603050405020304" pitchFamily="18" charset="0"/>
            </a:endParaRPr>
          </a:p>
          <a:p>
            <a:pPr marL="452438" indent="-452438">
              <a:lnSpc>
                <a:spcPct val="100000"/>
              </a:lnSpc>
              <a:spcBef>
                <a:spcPts val="600"/>
              </a:spcBef>
              <a:spcAft>
                <a:spcPts val="600"/>
              </a:spcAft>
              <a:buFont typeface="Wingdings" panose="05000000000000000000" pitchFamily="2" charset="2"/>
              <a:buChar char="u"/>
            </a:pPr>
            <a:endParaRPr lang="zh-TW" altLang="en-US" sz="2800" dirty="0">
              <a:latin typeface="微軟正黑體" pitchFamily="34" charset="-120"/>
              <a:ea typeface="微軟正黑體"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2B27D621-518B-4A89-9F4A-A9A98FA2387C}" type="slidenum">
              <a:rPr lang="zh-TW" altLang="en-US" smtClean="0"/>
              <a:t>10</a:t>
            </a:fld>
            <a:endParaRPr lang="zh-TW" altLang="en-US"/>
          </a:p>
        </p:txBody>
      </p:sp>
      <p:graphicFrame>
        <p:nvGraphicFramePr>
          <p:cNvPr id="5" name="內容版面配置區 3"/>
          <p:cNvGraphicFramePr>
            <a:graphicFrameLocks/>
          </p:cNvGraphicFramePr>
          <p:nvPr>
            <p:extLst>
              <p:ext uri="{D42A27DB-BD31-4B8C-83A1-F6EECF244321}">
                <p14:modId xmlns:p14="http://schemas.microsoft.com/office/powerpoint/2010/main" val="4048062174"/>
              </p:ext>
            </p:extLst>
          </p:nvPr>
        </p:nvGraphicFramePr>
        <p:xfrm>
          <a:off x="207928" y="2044144"/>
          <a:ext cx="8728143" cy="4359275"/>
        </p:xfrm>
        <a:graphic>
          <a:graphicData uri="http://schemas.openxmlformats.org/drawingml/2006/table">
            <a:tbl>
              <a:tblPr firstRow="1" bandRow="1">
                <a:tableStyleId>{5C22544A-7EE6-4342-B048-85BDC9FD1C3A}</a:tableStyleId>
              </a:tblPr>
              <a:tblGrid>
                <a:gridCol w="1460499">
                  <a:extLst>
                    <a:ext uri="{9D8B030D-6E8A-4147-A177-3AD203B41FA5}">
                      <a16:colId xmlns:a16="http://schemas.microsoft.com/office/drawing/2014/main" val="20000"/>
                    </a:ext>
                  </a:extLst>
                </a:gridCol>
                <a:gridCol w="575628">
                  <a:extLst>
                    <a:ext uri="{9D8B030D-6E8A-4147-A177-3AD203B41FA5}">
                      <a16:colId xmlns:a16="http://schemas.microsoft.com/office/drawing/2014/main" val="20001"/>
                    </a:ext>
                  </a:extLst>
                </a:gridCol>
                <a:gridCol w="584474">
                  <a:extLst>
                    <a:ext uri="{9D8B030D-6E8A-4147-A177-3AD203B41FA5}">
                      <a16:colId xmlns:a16="http://schemas.microsoft.com/office/drawing/2014/main" val="20002"/>
                    </a:ext>
                  </a:extLst>
                </a:gridCol>
                <a:gridCol w="584474">
                  <a:extLst>
                    <a:ext uri="{9D8B030D-6E8A-4147-A177-3AD203B41FA5}">
                      <a16:colId xmlns:a16="http://schemas.microsoft.com/office/drawing/2014/main" val="20003"/>
                    </a:ext>
                  </a:extLst>
                </a:gridCol>
                <a:gridCol w="584474">
                  <a:extLst>
                    <a:ext uri="{9D8B030D-6E8A-4147-A177-3AD203B41FA5}">
                      <a16:colId xmlns:a16="http://schemas.microsoft.com/office/drawing/2014/main" val="20004"/>
                    </a:ext>
                  </a:extLst>
                </a:gridCol>
                <a:gridCol w="502589">
                  <a:extLst>
                    <a:ext uri="{9D8B030D-6E8A-4147-A177-3AD203B41FA5}">
                      <a16:colId xmlns:a16="http://schemas.microsoft.com/office/drawing/2014/main" val="20005"/>
                    </a:ext>
                  </a:extLst>
                </a:gridCol>
                <a:gridCol w="614842">
                  <a:extLst>
                    <a:ext uri="{9D8B030D-6E8A-4147-A177-3AD203B41FA5}">
                      <a16:colId xmlns:a16="http://schemas.microsoft.com/office/drawing/2014/main" val="20006"/>
                    </a:ext>
                  </a:extLst>
                </a:gridCol>
                <a:gridCol w="584474">
                  <a:extLst>
                    <a:ext uri="{9D8B030D-6E8A-4147-A177-3AD203B41FA5}">
                      <a16:colId xmlns:a16="http://schemas.microsoft.com/office/drawing/2014/main" val="20007"/>
                    </a:ext>
                  </a:extLst>
                </a:gridCol>
                <a:gridCol w="582217">
                  <a:extLst>
                    <a:ext uri="{9D8B030D-6E8A-4147-A177-3AD203B41FA5}">
                      <a16:colId xmlns:a16="http://schemas.microsoft.com/office/drawing/2014/main" val="20008"/>
                    </a:ext>
                  </a:extLst>
                </a:gridCol>
                <a:gridCol w="584474">
                  <a:extLst>
                    <a:ext uri="{9D8B030D-6E8A-4147-A177-3AD203B41FA5}">
                      <a16:colId xmlns:a16="http://schemas.microsoft.com/office/drawing/2014/main" val="20009"/>
                    </a:ext>
                  </a:extLst>
                </a:gridCol>
                <a:gridCol w="584474">
                  <a:extLst>
                    <a:ext uri="{9D8B030D-6E8A-4147-A177-3AD203B41FA5}">
                      <a16:colId xmlns:a16="http://schemas.microsoft.com/office/drawing/2014/main" val="20010"/>
                    </a:ext>
                  </a:extLst>
                </a:gridCol>
                <a:gridCol w="775967">
                  <a:extLst>
                    <a:ext uri="{9D8B030D-6E8A-4147-A177-3AD203B41FA5}">
                      <a16:colId xmlns:a16="http://schemas.microsoft.com/office/drawing/2014/main" val="20011"/>
                    </a:ext>
                  </a:extLst>
                </a:gridCol>
                <a:gridCol w="709557">
                  <a:extLst>
                    <a:ext uri="{9D8B030D-6E8A-4147-A177-3AD203B41FA5}">
                      <a16:colId xmlns:a16="http://schemas.microsoft.com/office/drawing/2014/main" val="20012"/>
                    </a:ext>
                  </a:extLst>
                </a:gridCol>
              </a:tblGrid>
              <a:tr h="409575">
                <a:tc>
                  <a:txBody>
                    <a:bodyPr/>
                    <a:lstStyle/>
                    <a:p>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                                            疫苗</a:t>
                      </a:r>
                      <a:endPar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endParaRPr>
                    </a:p>
                    <a:p>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接種年齡</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24h </a:t>
                      </a:r>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內</a:t>
                      </a:r>
                      <a:endPar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endParaRPr>
                    </a:p>
                    <a:p>
                      <a:pPr algn="ctr"/>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儘速</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1</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2</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4</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5</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6</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12</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15</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18</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27</a:t>
                      </a:r>
                    </a:p>
                    <a:p>
                      <a:pPr algn="ct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month</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滿</a:t>
                      </a:r>
                      <a:r>
                        <a:rPr lang="en-US" altLang="zh-TW" sz="1050" b="0" spc="-80" baseline="0" dirty="0" smtClean="0">
                          <a:solidFill>
                            <a:schemeClr val="tx1"/>
                          </a:solidFill>
                          <a:latin typeface="微軟正黑體" pitchFamily="34" charset="-120"/>
                          <a:ea typeface="微軟正黑體" pitchFamily="34" charset="-120"/>
                          <a:cs typeface="Times New Roman" panose="02020603050405020304" pitchFamily="18" charset="0"/>
                        </a:rPr>
                        <a:t>5</a:t>
                      </a:r>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歲至入小學前</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b="0" spc="-80" baseline="0" dirty="0" smtClean="0">
                          <a:solidFill>
                            <a:schemeClr val="tx1"/>
                          </a:solidFill>
                          <a:latin typeface="微軟正黑體" pitchFamily="34" charset="-120"/>
                          <a:ea typeface="微軟正黑體" pitchFamily="34" charset="-120"/>
                          <a:cs typeface="Times New Roman" panose="02020603050405020304" pitchFamily="18" charset="0"/>
                        </a:rPr>
                        <a:t>國小學童</a:t>
                      </a:r>
                      <a:endParaRPr lang="zh-TW" altLang="en-US" sz="1050" b="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0195">
                <a:tc>
                  <a:txBody>
                    <a:bodyPr/>
                    <a:lstStyle/>
                    <a:p>
                      <a:pPr marL="0" indent="0"/>
                      <a:r>
                        <a:rPr lang="en-US" altLang="zh-TW" sz="1050" spc="-80" baseline="0" dirty="0" smtClean="0">
                          <a:latin typeface="微軟正黑體" pitchFamily="34" charset="-120"/>
                          <a:ea typeface="微軟正黑體" pitchFamily="34" charset="-120"/>
                          <a:cs typeface="Times New Roman" panose="02020603050405020304" pitchFamily="18" charset="0"/>
                        </a:rPr>
                        <a:t>B</a:t>
                      </a:r>
                      <a:r>
                        <a:rPr lang="zh-TW" altLang="en-US" sz="1050" spc="-80" baseline="0" dirty="0" smtClean="0">
                          <a:latin typeface="微軟正黑體" pitchFamily="34" charset="-120"/>
                          <a:ea typeface="微軟正黑體" pitchFamily="34" charset="-120"/>
                          <a:cs typeface="Times New Roman" panose="02020603050405020304" pitchFamily="18" charset="0"/>
                        </a:rPr>
                        <a:t>型肝炎疫苗</a:t>
                      </a:r>
                      <a:r>
                        <a:rPr lang="en-US" altLang="zh-TW" sz="1050" spc="-80" baseline="0" dirty="0" smtClean="0">
                          <a:latin typeface="微軟正黑體" pitchFamily="34" charset="-120"/>
                          <a:ea typeface="微軟正黑體" pitchFamily="34" charset="-120"/>
                          <a:cs typeface="Times New Roman" panose="02020603050405020304" pitchFamily="18" charset="0"/>
                        </a:rPr>
                        <a:t>(</a:t>
                      </a:r>
                      <a:r>
                        <a:rPr lang="en-US" altLang="zh-TW" sz="1050" spc="-80" baseline="0" dirty="0" err="1" smtClean="0">
                          <a:latin typeface="微軟正黑體" pitchFamily="34" charset="-120"/>
                          <a:ea typeface="微軟正黑體" pitchFamily="34" charset="-120"/>
                          <a:cs typeface="Times New Roman" panose="02020603050405020304" pitchFamily="18" charset="0"/>
                        </a:rPr>
                        <a:t>HepB</a:t>
                      </a:r>
                      <a:r>
                        <a:rPr lang="en-US" altLang="zh-TW" sz="1050" spc="-80" baseline="0" dirty="0" smtClean="0">
                          <a:latin typeface="微軟正黑體" pitchFamily="34" charset="-120"/>
                          <a:ea typeface="微軟正黑體" pitchFamily="34" charset="-120"/>
                          <a:cs typeface="Times New Roman" panose="02020603050405020304" pitchFamily="18" charset="0"/>
                        </a:rPr>
                        <a:t>)</a:t>
                      </a:r>
                      <a:endParaRPr lang="zh-TW" altLang="en-US" sz="1050" spc="-80" baseline="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第二劑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第三劑</a:t>
                      </a:r>
                      <a:r>
                        <a:rPr lang="en-US" altLang="zh-TW" sz="1050" spc="-80" baseline="30000" dirty="0" smtClean="0">
                          <a:solidFill>
                            <a:schemeClr val="tx1"/>
                          </a:solidFill>
                          <a:latin typeface="微軟正黑體" pitchFamily="34" charset="-120"/>
                          <a:ea typeface="微軟正黑體" pitchFamily="34" charset="-120"/>
                          <a:cs typeface="Times New Roman" panose="02020603050405020304" pitchFamily="18" charset="0"/>
                        </a:rPr>
                        <a:t>6</a:t>
                      </a:r>
                      <a:endParaRPr lang="zh-TW" altLang="en-US" sz="1050" spc="-80" baseline="3000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480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卡介苗</a:t>
                      </a:r>
                      <a:r>
                        <a:rPr lang="en-US" altLang="zh-TW" sz="1050" spc="-80" baseline="0" dirty="0" smtClean="0">
                          <a:latin typeface="微軟正黑體" pitchFamily="34" charset="-120"/>
                          <a:ea typeface="微軟正黑體" pitchFamily="34" charset="-120"/>
                          <a:cs typeface="Times New Roman" panose="02020603050405020304" pitchFamily="18" charset="0"/>
                        </a:rPr>
                        <a:t>(BCG)</a:t>
                      </a:r>
                      <a:r>
                        <a:rPr lang="en-US" altLang="zh-TW" sz="1050" spc="-80" baseline="30000" dirty="0" smtClean="0">
                          <a:latin typeface="微軟正黑體" pitchFamily="34" charset="-120"/>
                          <a:ea typeface="微軟正黑體" pitchFamily="34" charset="-120"/>
                          <a:cs typeface="Times New Roman" panose="02020603050405020304" pitchFamily="18" charset="0"/>
                        </a:rPr>
                        <a:t>1</a:t>
                      </a:r>
                      <a:endParaRPr lang="zh-TW" altLang="en-US" sz="1050" spc="-80" baseline="3000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白喉破傷風非細胞性百日咳、</a:t>
                      </a:r>
                      <a:r>
                        <a:rPr lang="en-US" altLang="zh-TW" sz="1050" spc="-80" baseline="0" dirty="0" smtClean="0">
                          <a:latin typeface="微軟正黑體" pitchFamily="34" charset="-120"/>
                          <a:ea typeface="微軟正黑體" pitchFamily="34" charset="-120"/>
                          <a:cs typeface="Times New Roman" panose="02020603050405020304" pitchFamily="18" charset="0"/>
                        </a:rPr>
                        <a:t>b</a:t>
                      </a:r>
                      <a:r>
                        <a:rPr lang="zh-TW" altLang="en-US" sz="1050" spc="-80" baseline="0" dirty="0" smtClean="0">
                          <a:latin typeface="微軟正黑體" pitchFamily="34" charset="-120"/>
                          <a:ea typeface="微軟正黑體" pitchFamily="34" charset="-120"/>
                          <a:cs typeface="Times New Roman" panose="02020603050405020304" pitchFamily="18" charset="0"/>
                        </a:rPr>
                        <a:t>型嗜血桿菌及不活化小兒麻痺五合一疫苗</a:t>
                      </a:r>
                      <a:r>
                        <a:rPr lang="en-US" altLang="zh-TW" sz="1050" spc="-80" baseline="0" dirty="0" smtClean="0">
                          <a:latin typeface="微軟正黑體" pitchFamily="34" charset="-120"/>
                          <a:ea typeface="微軟正黑體" pitchFamily="34" charset="-120"/>
                          <a:cs typeface="Times New Roman" panose="02020603050405020304" pitchFamily="18" charset="0"/>
                        </a:rPr>
                        <a:t>(</a:t>
                      </a:r>
                      <a:r>
                        <a:rPr lang="en-US" altLang="zh-TW" sz="1050" spc="-80" baseline="0" dirty="0" err="1" smtClean="0">
                          <a:latin typeface="微軟正黑體" pitchFamily="34" charset="-120"/>
                          <a:ea typeface="微軟正黑體" pitchFamily="34" charset="-120"/>
                          <a:cs typeface="Times New Roman" panose="02020603050405020304" pitchFamily="18" charset="0"/>
                        </a:rPr>
                        <a:t>DTaP</a:t>
                      </a:r>
                      <a:r>
                        <a:rPr lang="en-US" altLang="zh-TW" sz="1050" spc="-80" baseline="0" dirty="0" smtClean="0">
                          <a:latin typeface="微軟正黑體" pitchFamily="34" charset="-120"/>
                          <a:ea typeface="微軟正黑體" pitchFamily="34" charset="-120"/>
                          <a:cs typeface="Times New Roman" panose="02020603050405020304" pitchFamily="18" charset="0"/>
                        </a:rPr>
                        <a:t>-Hib-IPV)</a:t>
                      </a:r>
                      <a:endParaRPr lang="zh-TW" altLang="en-US" sz="1050" spc="-80" baseline="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第二劑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第三劑</a:t>
                      </a:r>
                      <a:r>
                        <a:rPr lang="en-US" altLang="zh-TW" sz="1050" spc="-80" baseline="30000" dirty="0" smtClean="0">
                          <a:solidFill>
                            <a:schemeClr val="tx1"/>
                          </a:solidFill>
                          <a:latin typeface="微軟正黑體" pitchFamily="34" charset="-120"/>
                          <a:ea typeface="微軟正黑體" pitchFamily="34" charset="-120"/>
                          <a:cs typeface="Times New Roman" panose="02020603050405020304" pitchFamily="18" charset="0"/>
                        </a:rPr>
                        <a:t>6</a:t>
                      </a:r>
                      <a:endParaRPr lang="zh-TW" altLang="en-US" sz="1050" spc="-80" baseline="3000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第四劑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結合型肺炎鏈球菌疫苗</a:t>
                      </a:r>
                      <a:r>
                        <a:rPr lang="en-US" altLang="zh-TW" sz="1050" spc="-80" baseline="0" dirty="0" smtClean="0">
                          <a:latin typeface="微軟正黑體" pitchFamily="34" charset="-120"/>
                          <a:ea typeface="微軟正黑體" pitchFamily="34" charset="-120"/>
                          <a:cs typeface="Times New Roman" panose="02020603050405020304" pitchFamily="18" charset="0"/>
                        </a:rPr>
                        <a:t>(PCV13)</a:t>
                      </a:r>
                      <a:r>
                        <a:rPr lang="en-US" altLang="zh-TW" sz="1050" spc="-80" baseline="30000" dirty="0" smtClean="0">
                          <a:latin typeface="微軟正黑體" pitchFamily="34" charset="-120"/>
                          <a:ea typeface="微軟正黑體" pitchFamily="34" charset="-120"/>
                          <a:cs typeface="Times New Roman" panose="02020603050405020304" pitchFamily="18" charset="0"/>
                        </a:rPr>
                        <a:t>2</a:t>
                      </a:r>
                      <a:endParaRPr lang="zh-TW" altLang="en-US" sz="1050" spc="-80" baseline="3000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第二劑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第三劑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448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水痘疫苗</a:t>
                      </a:r>
                      <a:r>
                        <a:rPr lang="en-US" altLang="zh-TW" sz="1050" spc="-80" baseline="0" dirty="0" smtClean="0">
                          <a:latin typeface="微軟正黑體" pitchFamily="34" charset="-120"/>
                          <a:ea typeface="微軟正黑體" pitchFamily="34" charset="-120"/>
                          <a:cs typeface="Times New Roman" panose="02020603050405020304" pitchFamily="18" charset="0"/>
                        </a:rPr>
                        <a:t>(Varicella)</a:t>
                      </a:r>
                      <a:endParaRPr lang="zh-TW" altLang="en-US" sz="1050" spc="-80" baseline="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麻疹腮腺炎德國麻疹混合疫苗</a:t>
                      </a:r>
                      <a:r>
                        <a:rPr lang="en-US" altLang="zh-TW" sz="1050" spc="-80" baseline="0" dirty="0" smtClean="0">
                          <a:latin typeface="微軟正黑體" pitchFamily="34" charset="-120"/>
                          <a:ea typeface="微軟正黑體" pitchFamily="34" charset="-120"/>
                          <a:cs typeface="Times New Roman" panose="02020603050405020304" pitchFamily="18" charset="0"/>
                        </a:rPr>
                        <a:t>(MMR)</a:t>
                      </a:r>
                      <a:endParaRPr lang="zh-TW" altLang="en-US" sz="1050" spc="-80" baseline="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第二劑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432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日本腦炎疫苗</a:t>
                      </a:r>
                      <a:r>
                        <a:rPr lang="en-US" altLang="zh-TW" sz="1050" spc="-80" baseline="0" dirty="0" smtClean="0">
                          <a:latin typeface="微軟正黑體" pitchFamily="34" charset="-120"/>
                          <a:ea typeface="微軟正黑體" pitchFamily="34" charset="-120"/>
                          <a:cs typeface="Times New Roman" panose="02020603050405020304" pitchFamily="18" charset="0"/>
                        </a:rPr>
                        <a:t>(JE)</a:t>
                      </a:r>
                      <a:r>
                        <a:rPr lang="en-US" altLang="zh-TW" sz="1050" spc="-80" baseline="30000" dirty="0" smtClean="0">
                          <a:latin typeface="微軟正黑體" pitchFamily="34" charset="-120"/>
                          <a:ea typeface="微軟正黑體" pitchFamily="34" charset="-120"/>
                          <a:cs typeface="Times New Roman" panose="02020603050405020304" pitchFamily="18" charset="0"/>
                        </a:rPr>
                        <a:t>3</a:t>
                      </a:r>
                      <a:endParaRPr lang="zh-TW" altLang="en-US" sz="1050" spc="-80" baseline="3000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第二劑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一劑</a:t>
                      </a:r>
                      <a:r>
                        <a:rPr lang="zh-TW" altLang="en-US" sz="1050" spc="-80" baseline="0" dirty="0" smtClean="0">
                          <a:solidFill>
                            <a:srgbClr val="FF0000"/>
                          </a:solidFill>
                          <a:latin typeface="微軟正黑體" pitchFamily="34" charset="-120"/>
                          <a:ea typeface="微軟正黑體" pitchFamily="34" charset="-120"/>
                          <a:cs typeface="Times New Roman" panose="02020603050405020304" pitchFamily="18" charset="0"/>
                        </a:rPr>
                        <a:t>*</a:t>
                      </a:r>
                      <a:endParaRPr lang="zh-TW" altLang="en-US" sz="1050" spc="-80" baseline="0" dirty="0">
                        <a:solidFill>
                          <a:srgbClr val="FF0000"/>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130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流感疫苗</a:t>
                      </a:r>
                      <a:r>
                        <a:rPr lang="en-US" altLang="zh-TW" sz="1050" spc="-80" baseline="0" dirty="0" smtClean="0">
                          <a:latin typeface="微軟正黑體" pitchFamily="34" charset="-120"/>
                          <a:ea typeface="微軟正黑體" pitchFamily="34" charset="-120"/>
                          <a:cs typeface="Times New Roman" panose="02020603050405020304" pitchFamily="18" charset="0"/>
                        </a:rPr>
                        <a:t>(Influenza)</a:t>
                      </a:r>
                      <a:r>
                        <a:rPr lang="en-US" altLang="zh-TW" sz="1050" spc="-80" baseline="30000" dirty="0" smtClean="0">
                          <a:latin typeface="微軟正黑體" pitchFamily="34" charset="-120"/>
                          <a:ea typeface="微軟正黑體" pitchFamily="34" charset="-120"/>
                          <a:cs typeface="Times New Roman" panose="02020603050405020304" pitchFamily="18" charset="0"/>
                        </a:rPr>
                        <a:t>4</a:t>
                      </a:r>
                      <a:endParaRPr lang="zh-TW" altLang="en-US" sz="1050" spc="-80" baseline="3000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7">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初次接種二劑，之後每年一劑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sz="11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56540">
                <a:tc>
                  <a:txBody>
                    <a:bodyPr/>
                    <a:lstStyle/>
                    <a:p>
                      <a:r>
                        <a:rPr lang="en-US" altLang="zh-TW" sz="1050" spc="-80" baseline="0" dirty="0" smtClean="0">
                          <a:latin typeface="微軟正黑體" pitchFamily="34" charset="-120"/>
                          <a:ea typeface="微軟正黑體" pitchFamily="34" charset="-120"/>
                          <a:cs typeface="Times New Roman" panose="02020603050405020304" pitchFamily="18" charset="0"/>
                        </a:rPr>
                        <a:t>A</a:t>
                      </a:r>
                      <a:r>
                        <a:rPr lang="zh-TW" altLang="en-US" sz="1050" spc="-80" baseline="0" dirty="0" smtClean="0">
                          <a:latin typeface="微軟正黑體" pitchFamily="34" charset="-120"/>
                          <a:ea typeface="微軟正黑體" pitchFamily="34" charset="-120"/>
                          <a:cs typeface="Times New Roman" panose="02020603050405020304" pitchFamily="18" charset="0"/>
                        </a:rPr>
                        <a:t>型肝炎疫苗</a:t>
                      </a:r>
                      <a:r>
                        <a:rPr lang="en-US" altLang="zh-TW" sz="1050" spc="-80" baseline="0" dirty="0" smtClean="0">
                          <a:latin typeface="微軟正黑體" pitchFamily="34" charset="-120"/>
                          <a:ea typeface="微軟正黑體" pitchFamily="34" charset="-120"/>
                          <a:cs typeface="Times New Roman" panose="02020603050405020304" pitchFamily="18" charset="0"/>
                        </a:rPr>
                        <a:t>(</a:t>
                      </a:r>
                      <a:r>
                        <a:rPr lang="en-US" altLang="zh-TW" sz="1050" spc="-80" baseline="0" dirty="0" err="1" smtClean="0">
                          <a:latin typeface="微軟正黑體" pitchFamily="34" charset="-120"/>
                          <a:ea typeface="微軟正黑體" pitchFamily="34" charset="-120"/>
                          <a:cs typeface="Times New Roman" panose="02020603050405020304" pitchFamily="18" charset="0"/>
                        </a:rPr>
                        <a:t>HepA</a:t>
                      </a:r>
                      <a:r>
                        <a:rPr lang="en-US" altLang="zh-TW" sz="1050" spc="-80" baseline="0" dirty="0" smtClean="0">
                          <a:latin typeface="微軟正黑體" pitchFamily="34" charset="-120"/>
                          <a:ea typeface="微軟正黑體" pitchFamily="34" charset="-120"/>
                          <a:cs typeface="Times New Roman" panose="02020603050405020304" pitchFamily="18" charset="0"/>
                        </a:rPr>
                        <a:t>)</a:t>
                      </a:r>
                      <a:r>
                        <a:rPr lang="en-US" altLang="zh-TW" sz="1050" spc="-80" baseline="30000" dirty="0" smtClean="0">
                          <a:latin typeface="微軟正黑體" pitchFamily="34" charset="-120"/>
                          <a:ea typeface="微軟正黑體" pitchFamily="34" charset="-120"/>
                          <a:cs typeface="Times New Roman" panose="02020603050405020304" pitchFamily="18" charset="0"/>
                        </a:rPr>
                        <a:t>5</a:t>
                      </a:r>
                      <a:endParaRPr lang="zh-TW" altLang="en-US" sz="1050" spc="-80" baseline="3000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第二劑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r>
                        <a:rPr lang="zh-TW" altLang="en-US" sz="1050" spc="-80" baseline="0" dirty="0" smtClean="0">
                          <a:latin typeface="微軟正黑體" pitchFamily="34" charset="-120"/>
                          <a:ea typeface="微軟正黑體" pitchFamily="34" charset="-120"/>
                          <a:cs typeface="Times New Roman" panose="02020603050405020304" pitchFamily="18" charset="0"/>
                        </a:rPr>
                        <a:t>減量破傷風非細胞性百日咳及不活化小兒麻痺混合疫苗</a:t>
                      </a:r>
                      <a:r>
                        <a:rPr lang="en-US" altLang="zh-TW" sz="1050" spc="-80" baseline="0" dirty="0" smtClean="0">
                          <a:latin typeface="微軟正黑體" pitchFamily="34" charset="-120"/>
                          <a:ea typeface="微軟正黑體" pitchFamily="34" charset="-120"/>
                          <a:cs typeface="Times New Roman" panose="02020603050405020304" pitchFamily="18" charset="0"/>
                        </a:rPr>
                        <a:t>(</a:t>
                      </a:r>
                      <a:r>
                        <a:rPr lang="en-US" altLang="zh-TW" sz="1050" spc="-80" baseline="0" dirty="0" err="1" smtClean="0">
                          <a:latin typeface="微軟正黑體" pitchFamily="34" charset="-120"/>
                          <a:ea typeface="微軟正黑體" pitchFamily="34" charset="-120"/>
                          <a:cs typeface="Times New Roman" panose="02020603050405020304" pitchFamily="18" charset="0"/>
                        </a:rPr>
                        <a:t>Tdap</a:t>
                      </a:r>
                      <a:r>
                        <a:rPr lang="en-US" altLang="zh-TW" sz="1050" spc="-80" baseline="0" dirty="0" smtClean="0">
                          <a:latin typeface="微軟正黑體" pitchFamily="34" charset="-120"/>
                          <a:ea typeface="微軟正黑體" pitchFamily="34" charset="-120"/>
                          <a:cs typeface="Times New Roman" panose="02020603050405020304" pitchFamily="18" charset="0"/>
                        </a:rPr>
                        <a:t>-IPV)</a:t>
                      </a:r>
                      <a:endParaRPr lang="zh-TW" altLang="en-US" sz="1050" spc="-80" baseline="0" dirty="0">
                        <a:latin typeface="微軟正黑體" pitchFamily="34" charset="-120"/>
                        <a:ea typeface="微軟正黑體"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050" spc="-80" baseline="0" dirty="0" smtClean="0">
                          <a:solidFill>
                            <a:schemeClr val="tx1"/>
                          </a:solidFill>
                          <a:latin typeface="微軟正黑體" pitchFamily="34" charset="-120"/>
                          <a:ea typeface="微軟正黑體" pitchFamily="34" charset="-120"/>
                          <a:cs typeface="Times New Roman" panose="02020603050405020304" pitchFamily="18" charset="0"/>
                        </a:rPr>
                        <a:t>一劑</a:t>
                      </a: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TW" altLang="en-US" sz="1050" spc="-80" baseline="0" dirty="0">
                        <a:solidFill>
                          <a:schemeClr val="tx1"/>
                        </a:solidFill>
                        <a:latin typeface="微軟正黑體" pitchFamily="34" charset="-120"/>
                        <a:ea typeface="微軟正黑體"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7" name="文字方塊 6"/>
          <p:cNvSpPr txBox="1"/>
          <p:nvPr/>
        </p:nvSpPr>
        <p:spPr>
          <a:xfrm>
            <a:off x="8392750" y="1825265"/>
            <a:ext cx="712788" cy="253916"/>
          </a:xfrm>
          <a:prstGeom prst="rect">
            <a:avLst/>
          </a:prstGeom>
          <a:noFill/>
        </p:spPr>
        <p:txBody>
          <a:bodyPr wrap="square" rtlCol="0">
            <a:spAutoFit/>
          </a:bodyPr>
          <a:lstStyle/>
          <a:p>
            <a:r>
              <a:rPr lang="en-US" altLang="zh-TW" sz="1050" dirty="0" smtClean="0">
                <a:latin typeface="Times New Roman" panose="02020603050405020304" pitchFamily="18" charset="0"/>
                <a:ea typeface="標楷體" panose="03000509000000000000" pitchFamily="65" charset="-120"/>
                <a:cs typeface="Times New Roman" panose="02020603050405020304" pitchFamily="18" charset="0"/>
              </a:rPr>
              <a:t>106.5</a:t>
            </a:r>
            <a:r>
              <a:rPr lang="zh-TW" altLang="en-US" sz="1050" dirty="0" smtClean="0">
                <a:latin typeface="Times New Roman" panose="02020603050405020304" pitchFamily="18" charset="0"/>
                <a:ea typeface="標楷體" panose="03000509000000000000" pitchFamily="65" charset="-120"/>
                <a:cs typeface="Times New Roman" panose="02020603050405020304" pitchFamily="18" charset="0"/>
              </a:rPr>
              <a:t>版</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線單箭頭接點 7"/>
          <p:cNvCxnSpPr/>
          <p:nvPr/>
        </p:nvCxnSpPr>
        <p:spPr>
          <a:xfrm flipH="1">
            <a:off x="4539670" y="4368800"/>
            <a:ext cx="13369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a:off x="7581900" y="4368800"/>
            <a:ext cx="13888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8564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9F98B621-4959-46F7-A570-E771CA534BE1}"/>
              </a:ext>
            </a:extLst>
          </p:cNvPr>
          <p:cNvGraphicFramePr>
            <a:graphicFrameLocks noGrp="1"/>
          </p:cNvGraphicFramePr>
          <p:nvPr>
            <p:extLst>
              <p:ext uri="{D42A27DB-BD31-4B8C-83A1-F6EECF244321}">
                <p14:modId xmlns:p14="http://schemas.microsoft.com/office/powerpoint/2010/main" val="1873029226"/>
              </p:ext>
            </p:extLst>
          </p:nvPr>
        </p:nvGraphicFramePr>
        <p:xfrm>
          <a:off x="371474" y="990600"/>
          <a:ext cx="8448997" cy="5606753"/>
        </p:xfrm>
        <a:graphic>
          <a:graphicData uri="http://schemas.openxmlformats.org/drawingml/2006/table">
            <a:tbl>
              <a:tblPr firstRow="1" bandRow="1">
                <a:tableStyleId>{21E4AEA4-8DFA-4A89-87EB-49C32662AFE0}</a:tableStyleId>
              </a:tblPr>
              <a:tblGrid>
                <a:gridCol w="4016798">
                  <a:extLst>
                    <a:ext uri="{9D8B030D-6E8A-4147-A177-3AD203B41FA5}">
                      <a16:colId xmlns:a16="http://schemas.microsoft.com/office/drawing/2014/main" val="20000"/>
                    </a:ext>
                  </a:extLst>
                </a:gridCol>
                <a:gridCol w="1767904">
                  <a:extLst>
                    <a:ext uri="{9D8B030D-6E8A-4147-A177-3AD203B41FA5}">
                      <a16:colId xmlns:a16="http://schemas.microsoft.com/office/drawing/2014/main" val="20001"/>
                    </a:ext>
                  </a:extLst>
                </a:gridCol>
                <a:gridCol w="819565">
                  <a:extLst>
                    <a:ext uri="{9D8B030D-6E8A-4147-A177-3AD203B41FA5}">
                      <a16:colId xmlns:a16="http://schemas.microsoft.com/office/drawing/2014/main" val="20002"/>
                    </a:ext>
                  </a:extLst>
                </a:gridCol>
                <a:gridCol w="1844730">
                  <a:extLst>
                    <a:ext uri="{9D8B030D-6E8A-4147-A177-3AD203B41FA5}">
                      <a16:colId xmlns:a16="http://schemas.microsoft.com/office/drawing/2014/main" val="20003"/>
                    </a:ext>
                  </a:extLst>
                </a:gridCol>
              </a:tblGrid>
              <a:tr h="820244">
                <a:tc>
                  <a:txBody>
                    <a:bodyPr/>
                    <a:lstStyle/>
                    <a:p>
                      <a:pPr algn="ctr"/>
                      <a:r>
                        <a:rPr lang="zh-TW" altLang="en-US" sz="2000" dirty="0">
                          <a:latin typeface="微軟正黑體" panose="020B0604030504040204" pitchFamily="34" charset="-120"/>
                          <a:ea typeface="微軟正黑體" panose="020B0604030504040204" pitchFamily="34" charset="-120"/>
                        </a:rPr>
                        <a:t>疫苗種類</a:t>
                      </a:r>
                    </a:p>
                  </a:txBody>
                  <a:tcPr anchor="ctr"/>
                </a:tc>
                <a:tc>
                  <a:txBody>
                    <a:bodyPr/>
                    <a:lstStyle/>
                    <a:p>
                      <a:pPr algn="ctr"/>
                      <a:r>
                        <a:rPr lang="zh-TW" altLang="en-US" sz="2000" dirty="0" smtClean="0">
                          <a:latin typeface="微軟正黑體" panose="020B0604030504040204" pitchFamily="34" charset="-120"/>
                          <a:ea typeface="微軟正黑體" panose="020B0604030504040204" pitchFamily="34" charset="-120"/>
                        </a:rPr>
                        <a:t>世界衛生組織</a:t>
                      </a:r>
                      <a:endParaRPr lang="zh-TW" altLang="en-US" sz="20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臺灣</a:t>
                      </a:r>
                    </a:p>
                  </a:txBody>
                  <a:tcPr anchor="ctr"/>
                </a:tc>
                <a:tc>
                  <a:txBody>
                    <a:bodyPr/>
                    <a:lstStyle/>
                    <a:p>
                      <a:pPr algn="ctr"/>
                      <a:r>
                        <a:rPr lang="zh-TW" altLang="en-US" sz="2000" dirty="0">
                          <a:latin typeface="微軟正黑體" panose="020B0604030504040204" pitchFamily="34" charset="-120"/>
                          <a:ea typeface="微軟正黑體" panose="020B0604030504040204" pitchFamily="34" charset="-120"/>
                        </a:rPr>
                        <a:t>歐美先進國家</a:t>
                      </a:r>
                    </a:p>
                  </a:txBody>
                  <a:tcPr anchor="ctr"/>
                </a:tc>
                <a:extLst>
                  <a:ext uri="{0D108BD9-81ED-4DB2-BD59-A6C34878D82A}">
                    <a16:rowId xmlns:a16="http://schemas.microsoft.com/office/drawing/2014/main" val="10000"/>
                  </a:ext>
                </a:extLst>
              </a:tr>
              <a:tr h="433897">
                <a:tc>
                  <a:txBody>
                    <a:bodyPr/>
                    <a:lstStyle/>
                    <a:p>
                      <a:r>
                        <a:rPr lang="zh-TW" altLang="en-US" dirty="0">
                          <a:latin typeface="微軟正黑體" panose="020B0604030504040204" pitchFamily="34" charset="-120"/>
                          <a:ea typeface="微軟正黑體" panose="020B0604030504040204" pitchFamily="34" charset="-120"/>
                        </a:rPr>
                        <a:t>白喉破傷風百日咳混合疫苗</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DTwP</a:t>
                      </a:r>
                      <a:r>
                        <a:rPr lang="en-US" altLang="zh-TW"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algn="ct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u="none" strike="noStrike" kern="1200" cap="none" spc="0" normalizeH="0" baseline="0" noProof="0" smtClean="0">
                          <a:ln>
                            <a:noFill/>
                          </a:ln>
                          <a:effectLst/>
                          <a:uLnTx/>
                          <a:uFillTx/>
                          <a:latin typeface="微軟正黑體" panose="020B0604030504040204" pitchFamily="34" charset="-120"/>
                          <a:ea typeface="微軟正黑體" panose="020B0604030504040204" pitchFamily="34" charset="-120"/>
                        </a:rPr>
                        <a:t>√</a:t>
                      </a:r>
                      <a:endPar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u="none" strike="noStrike" kern="1200" cap="none" spc="0" normalizeH="0" baseline="0" noProof="0" smtClean="0">
                          <a:ln>
                            <a:noFill/>
                          </a:ln>
                          <a:effectLst/>
                          <a:uLnTx/>
                          <a:uFillTx/>
                          <a:latin typeface="微軟正黑體" panose="020B0604030504040204" pitchFamily="34" charset="-120"/>
                          <a:ea typeface="微軟正黑體" panose="020B0604030504040204" pitchFamily="34" charset="-120"/>
                        </a:rPr>
                        <a:t>√</a:t>
                      </a:r>
                      <a:endPar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1"/>
                  </a:ext>
                </a:extLst>
              </a:tr>
              <a:tr h="433897">
                <a:tc>
                  <a:txBody>
                    <a:bodyPr/>
                    <a:lstStyle/>
                    <a:p>
                      <a:r>
                        <a:rPr lang="zh-TW" altLang="en-US" dirty="0">
                          <a:latin typeface="微軟正黑體" panose="020B0604030504040204" pitchFamily="34" charset="-120"/>
                          <a:ea typeface="微軟正黑體" panose="020B0604030504040204" pitchFamily="34" charset="-120"/>
                        </a:rPr>
                        <a:t>小兒麻痺疫苗</a:t>
                      </a:r>
                      <a:r>
                        <a:rPr lang="en-US" altLang="zh-TW" dirty="0">
                          <a:latin typeface="微軟正黑體" panose="020B0604030504040204" pitchFamily="34" charset="-120"/>
                          <a:ea typeface="微軟正黑體" panose="020B0604030504040204" pitchFamily="34" charset="-120"/>
                        </a:rPr>
                        <a:t>(OPV)</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u="none" strike="noStrike" kern="1200" cap="none" spc="0" normalizeH="0" baseline="0" noProof="0" smtClean="0">
                          <a:ln>
                            <a:noFill/>
                          </a:ln>
                          <a:effectLst/>
                          <a:uLnTx/>
                          <a:uFillTx/>
                          <a:latin typeface="微軟正黑體" panose="020B0604030504040204" pitchFamily="34" charset="-120"/>
                          <a:ea typeface="微軟正黑體" panose="020B0604030504040204" pitchFamily="34" charset="-120"/>
                        </a:rPr>
                        <a:t>√</a:t>
                      </a:r>
                      <a:endPar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u="none" strike="noStrike" kern="1200" cap="none" spc="0" normalizeH="0" baseline="0" noProof="0" dirty="0" smtClean="0">
                          <a:ln>
                            <a:noFill/>
                          </a:ln>
                          <a:effectLst/>
                          <a:uLnTx/>
                          <a:uFillTx/>
                          <a:latin typeface="微軟正黑體" panose="020B0604030504040204" pitchFamily="34" charset="-120"/>
                          <a:ea typeface="微軟正黑體" panose="020B0604030504040204" pitchFamily="34" charset="-120"/>
                        </a:rPr>
                        <a:t>√</a:t>
                      </a:r>
                      <a:endParaRPr kumimoji="0" lang="zh-TW" altLang="en-US" sz="1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2"/>
                  </a:ext>
                </a:extLst>
              </a:tr>
              <a:tr h="433897">
                <a:tc>
                  <a:txBody>
                    <a:bodyPr/>
                    <a:lstStyle/>
                    <a:p>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型肝炎疫苗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3"/>
                  </a:ext>
                </a:extLst>
              </a:tr>
              <a:tr h="447539">
                <a:tc>
                  <a:txBody>
                    <a:bodyPr/>
                    <a:lstStyle/>
                    <a:p>
                      <a:r>
                        <a:rPr lang="zh-TW" altLang="en-US" dirty="0">
                          <a:latin typeface="微軟正黑體" panose="020B0604030504040204" pitchFamily="34" charset="-120"/>
                          <a:ea typeface="微軟正黑體" panose="020B0604030504040204" pitchFamily="34" charset="-120"/>
                        </a:rPr>
                        <a:t>麻疹腮腺炎德國麻疹混合疫苗</a:t>
                      </a:r>
                      <a:r>
                        <a:rPr lang="en-US" altLang="zh-TW" dirty="0">
                          <a:latin typeface="微軟正黑體" panose="020B0604030504040204" pitchFamily="34" charset="-120"/>
                          <a:ea typeface="微軟正黑體" panose="020B0604030504040204" pitchFamily="34" charset="-120"/>
                        </a:rPr>
                        <a:t>(MMR)</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4"/>
                  </a:ext>
                </a:extLst>
              </a:tr>
              <a:tr h="433897">
                <a:tc>
                  <a:txBody>
                    <a:bodyPr/>
                    <a:lstStyle/>
                    <a:p>
                      <a:r>
                        <a:rPr lang="en-US" altLang="zh-TW" dirty="0">
                          <a:latin typeface="微軟正黑體" panose="020B0604030504040204" pitchFamily="34" charset="-120"/>
                          <a:ea typeface="微軟正黑體" panose="020B0604030504040204" pitchFamily="34" charset="-120"/>
                        </a:rPr>
                        <a:t>b</a:t>
                      </a:r>
                      <a:r>
                        <a:rPr lang="zh-TW" altLang="en-US" dirty="0">
                          <a:latin typeface="微軟正黑體" panose="020B0604030504040204" pitchFamily="34" charset="-120"/>
                          <a:ea typeface="微軟正黑體" panose="020B0604030504040204" pitchFamily="34" charset="-120"/>
                        </a:rPr>
                        <a:t>型嗜血桿菌疫苗</a:t>
                      </a:r>
                      <a:r>
                        <a:rPr lang="en-US" altLang="zh-TW" dirty="0">
                          <a:latin typeface="微軟正黑體" panose="020B0604030504040204" pitchFamily="34" charset="-120"/>
                          <a:ea typeface="微軟正黑體" panose="020B0604030504040204" pitchFamily="34" charset="-120"/>
                        </a:rPr>
                        <a:t>(Hib)</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5"/>
                  </a:ext>
                </a:extLst>
              </a:tr>
              <a:tr h="433897">
                <a:tc>
                  <a:txBody>
                    <a:bodyPr/>
                    <a:lstStyle/>
                    <a:p>
                      <a:r>
                        <a:rPr lang="zh-TW" altLang="en-US" dirty="0">
                          <a:latin typeface="微軟正黑體" panose="020B0604030504040204" pitchFamily="34" charset="-120"/>
                          <a:ea typeface="微軟正黑體" panose="020B0604030504040204" pitchFamily="34" charset="-120"/>
                        </a:rPr>
                        <a:t>水痘疫苗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algn="ct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6"/>
                  </a:ext>
                </a:extLst>
              </a:tr>
              <a:tr h="433897">
                <a:tc>
                  <a:txBody>
                    <a:bodyPr/>
                    <a:lstStyle/>
                    <a:p>
                      <a:r>
                        <a:rPr lang="zh-TW" altLang="en-US" dirty="0">
                          <a:latin typeface="微軟正黑體" panose="020B0604030504040204" pitchFamily="34" charset="-120"/>
                          <a:ea typeface="微軟正黑體" panose="020B0604030504040204" pitchFamily="34" charset="-120"/>
                        </a:rPr>
                        <a:t>流感疫苗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7"/>
                  </a:ext>
                </a:extLst>
              </a:tr>
              <a:tr h="433897">
                <a:tc>
                  <a:txBody>
                    <a:bodyPr/>
                    <a:lstStyle/>
                    <a:p>
                      <a:r>
                        <a:rPr lang="zh-TW" altLang="en-US" dirty="0">
                          <a:latin typeface="微軟正黑體" panose="020B0604030504040204" pitchFamily="34" charset="-120"/>
                          <a:ea typeface="微軟正黑體" panose="020B0604030504040204" pitchFamily="34" charset="-120"/>
                        </a:rPr>
                        <a:t>肺炎鏈球菌疫苗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8"/>
                  </a:ext>
                </a:extLst>
              </a:tr>
              <a:tr h="433897">
                <a:tc>
                  <a:txBody>
                    <a:bodyPr/>
                    <a:lstStyle/>
                    <a:p>
                      <a:r>
                        <a:rPr lang="en-US" altLang="zh-TW" dirty="0">
                          <a:latin typeface="微軟正黑體" panose="020B0604030504040204" pitchFamily="34" charset="-120"/>
                          <a:ea typeface="微軟正黑體" panose="020B0604030504040204" pitchFamily="34" charset="-120"/>
                        </a:rPr>
                        <a:t>A</a:t>
                      </a:r>
                      <a:r>
                        <a:rPr lang="zh-TW" altLang="en-US" dirty="0">
                          <a:latin typeface="微軟正黑體" panose="020B0604030504040204" pitchFamily="34" charset="-120"/>
                          <a:ea typeface="微軟正黑體" panose="020B0604030504040204" pitchFamily="34" charset="-120"/>
                        </a:rPr>
                        <a:t>肝疫苗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09"/>
                  </a:ext>
                </a:extLst>
              </a:tr>
              <a:tr h="433897">
                <a:tc>
                  <a:txBody>
                    <a:bodyPr/>
                    <a:lstStyle/>
                    <a:p>
                      <a:r>
                        <a:rPr lang="zh-TW" altLang="en-US" dirty="0">
                          <a:latin typeface="微軟正黑體" panose="020B0604030504040204" pitchFamily="34" charset="-120"/>
                          <a:ea typeface="微軟正黑體" panose="020B0604030504040204" pitchFamily="34" charset="-120"/>
                        </a:rPr>
                        <a:t>人類乳突病毒疫苗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10"/>
                  </a:ext>
                </a:extLst>
              </a:tr>
              <a:tr h="433897">
                <a:tc>
                  <a:txBody>
                    <a:bodyPr/>
                    <a:lstStyle/>
                    <a:p>
                      <a:r>
                        <a:rPr lang="zh-TW" altLang="en-US" dirty="0">
                          <a:latin typeface="微軟正黑體" panose="020B0604030504040204" pitchFamily="34" charset="-120"/>
                          <a:ea typeface="微軟正黑體" panose="020B0604030504040204" pitchFamily="34" charset="-120"/>
                        </a:rPr>
                        <a:t>輪狀病毒疫苗</a:t>
                      </a:r>
                      <a:endParaRPr lang="zh-TW" altLang="en-US"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algn="ct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cs typeface="Arial" panose="020B0604020202020204" pitchFamily="34" charset="0"/>
                      </a:endParaRPr>
                    </a:p>
                  </a:txBody>
                  <a:tcPr anchor="ctr"/>
                </a:tc>
                <a:extLst>
                  <a:ext uri="{0D108BD9-81ED-4DB2-BD59-A6C34878D82A}">
                    <a16:rowId xmlns:a16="http://schemas.microsoft.com/office/drawing/2014/main" val="10011"/>
                  </a:ext>
                </a:extLst>
              </a:tr>
            </a:tbl>
          </a:graphicData>
        </a:graphic>
      </p:graphicFrame>
      <p:sp>
        <p:nvSpPr>
          <p:cNvPr id="71754" name="標題 1">
            <a:extLst>
              <a:ext uri="{FF2B5EF4-FFF2-40B4-BE49-F238E27FC236}">
                <a16:creationId xmlns:a16="http://schemas.microsoft.com/office/drawing/2014/main" id="{7AC8F2DA-3FCA-4EE8-8DE5-639A20CF3401}"/>
              </a:ext>
            </a:extLst>
          </p:cNvPr>
          <p:cNvSpPr>
            <a:spLocks noGrp="1" noChangeArrowheads="1"/>
          </p:cNvSpPr>
          <p:nvPr>
            <p:ph type="title"/>
          </p:nvPr>
        </p:nvSpPr>
        <p:spPr>
          <a:xfrm>
            <a:off x="242888" y="314325"/>
            <a:ext cx="8901112" cy="658813"/>
          </a:xfrm>
        </p:spPr>
        <p:txBody>
          <a:bodyPr/>
          <a:lstStyle/>
          <a:p>
            <a:pPr>
              <a:defRPr/>
            </a:pPr>
            <a:r>
              <a:rPr lang="zh-TW" altLang="en-US" sz="36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與國際比較</a:t>
            </a:r>
            <a:r>
              <a:rPr lang="en-US" altLang="zh-TW" sz="3600" dirty="0">
                <a:solidFill>
                  <a:schemeClr val="tx2">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3600" dirty="0" smtClean="0">
                <a:solidFill>
                  <a:srgbClr val="102A25"/>
                </a:solidFill>
                <a:latin typeface="微軟正黑體" panose="020B0604030504040204" pitchFamily="34" charset="-120"/>
                <a:ea typeface="微軟正黑體" panose="020B0604030504040204" pitchFamily="34" charset="-120"/>
              </a:rPr>
              <a:t>兒童疫苗</a:t>
            </a:r>
            <a:r>
              <a:rPr lang="zh-TW" altLang="en-US" sz="3600" dirty="0">
                <a:solidFill>
                  <a:srgbClr val="102A25"/>
                </a:solidFill>
                <a:latin typeface="微軟正黑體" panose="020B0604030504040204" pitchFamily="34" charset="-120"/>
                <a:ea typeface="微軟正黑體" panose="020B0604030504040204" pitchFamily="34" charset="-120"/>
              </a:rPr>
              <a:t>政策與國際相當</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60865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0401" y="332656"/>
            <a:ext cx="8229600" cy="815615"/>
          </a:xfrm>
        </p:spPr>
        <p:txBody>
          <a:bodyPr>
            <a:normAutofit/>
          </a:bodyPr>
          <a:lstStyle/>
          <a:p>
            <a:pPr algn="ctr"/>
            <a:r>
              <a:rPr lang="zh-TW" altLang="en-US" sz="3600" b="1" dirty="0" smtClean="0">
                <a:latin typeface="微軟正黑體" pitchFamily="34" charset="-120"/>
                <a:ea typeface="微軟正黑體" pitchFamily="34" charset="-120"/>
                <a:cs typeface="Arial Unicode MS" panose="020B0604020202020204" pitchFamily="34" charset="-120"/>
              </a:rPr>
              <a:t>重要</a:t>
            </a:r>
            <a:r>
              <a:rPr lang="zh-TW" altLang="en-US" sz="3600" b="1" dirty="0" smtClean="0">
                <a:latin typeface="微軟正黑體" pitchFamily="34" charset="-120"/>
                <a:ea typeface="微軟正黑體" pitchFamily="34" charset="-120"/>
                <a:cs typeface="Arial Unicode MS" panose="020B0604020202020204" pitchFamily="34" charset="-120"/>
              </a:rPr>
              <a:t>成果</a:t>
            </a:r>
            <a:r>
              <a:rPr lang="en-US" altLang="zh-TW" sz="3600" b="1" dirty="0" smtClean="0">
                <a:latin typeface="微軟正黑體" pitchFamily="34" charset="-120"/>
                <a:ea typeface="微軟正黑體" pitchFamily="34" charset="-120"/>
                <a:cs typeface="Arial Unicode MS" panose="020B0604020202020204" pitchFamily="34" charset="-120"/>
              </a:rPr>
              <a:t>-</a:t>
            </a:r>
            <a:r>
              <a:rPr lang="zh-TW" altLang="en-US" sz="3600" b="1" dirty="0" smtClean="0">
                <a:latin typeface="微軟正黑體" pitchFamily="34" charset="-120"/>
                <a:ea typeface="微軟正黑體" pitchFamily="34" charset="-120"/>
                <a:cs typeface="Arial Unicode MS" panose="020B0604020202020204" pitchFamily="34" charset="-120"/>
              </a:rPr>
              <a:t>各項常規</a:t>
            </a:r>
            <a:r>
              <a:rPr lang="zh-TW" altLang="en-US" sz="3600" b="1" dirty="0">
                <a:latin typeface="微軟正黑體" pitchFamily="34" charset="-120"/>
                <a:ea typeface="微軟正黑體" pitchFamily="34" charset="-120"/>
                <a:cs typeface="Arial Unicode MS" panose="020B0604020202020204" pitchFamily="34" charset="-120"/>
              </a:rPr>
              <a:t>疫苗維持高</a:t>
            </a:r>
            <a:r>
              <a:rPr lang="zh-TW" altLang="en-US" sz="3600" b="1" dirty="0" smtClean="0">
                <a:latin typeface="微軟正黑體" pitchFamily="34" charset="-120"/>
                <a:ea typeface="微軟正黑體" pitchFamily="34" charset="-120"/>
                <a:cs typeface="Arial Unicode MS" panose="020B0604020202020204" pitchFamily="34" charset="-120"/>
              </a:rPr>
              <a:t>接種率</a:t>
            </a:r>
            <a:endParaRPr lang="zh-TW" altLang="en-US" sz="3600" b="1" dirty="0">
              <a:latin typeface="微軟正黑體" pitchFamily="34" charset="-120"/>
              <a:ea typeface="微軟正黑體" pitchFamily="34" charset="-120"/>
              <a:cs typeface="Arial Unicode MS" panose="020B0604020202020204" pitchFamily="34" charset="-120"/>
            </a:endParaRPr>
          </a:p>
        </p:txBody>
      </p:sp>
      <p:sp>
        <p:nvSpPr>
          <p:cNvPr id="4" name="投影片編號版面配置區 3"/>
          <p:cNvSpPr>
            <a:spLocks noGrp="1"/>
          </p:cNvSpPr>
          <p:nvPr>
            <p:ph type="sldNum" sz="quarter" idx="12"/>
          </p:nvPr>
        </p:nvSpPr>
        <p:spPr/>
        <p:txBody>
          <a:bodyPr/>
          <a:lstStyle/>
          <a:p>
            <a:fld id="{2B27D621-518B-4A89-9F4A-A9A98FA2387C}" type="slidenum">
              <a:rPr lang="zh-TW" altLang="en-US" smtClean="0"/>
              <a:t>12</a:t>
            </a:fld>
            <a:endParaRPr lang="zh-TW" altLang="en-US"/>
          </a:p>
        </p:txBody>
      </p:sp>
      <p:pic>
        <p:nvPicPr>
          <p:cNvPr id="3" name="圖片 2"/>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3339" t="16984" r="25401" b="8285"/>
          <a:stretch/>
        </p:blipFill>
        <p:spPr>
          <a:xfrm>
            <a:off x="430401" y="989442"/>
            <a:ext cx="8277320" cy="5679918"/>
          </a:xfrm>
          <a:prstGeom prst="rect">
            <a:avLst/>
          </a:prstGeom>
        </p:spPr>
      </p:pic>
      <p:sp>
        <p:nvSpPr>
          <p:cNvPr id="9" name="文字方塊 8"/>
          <p:cNvSpPr txBox="1"/>
          <p:nvPr/>
        </p:nvSpPr>
        <p:spPr>
          <a:xfrm>
            <a:off x="251520" y="957723"/>
            <a:ext cx="982919" cy="984885"/>
          </a:xfrm>
          <a:prstGeom prst="rect">
            <a:avLst/>
          </a:prstGeom>
          <a:solidFill>
            <a:schemeClr val="bg1"/>
          </a:solidFill>
        </p:spPr>
        <p:txBody>
          <a:bodyPr wrap="square" rtlCol="0">
            <a:spAutoFit/>
          </a:bodyPr>
          <a:lstStyle/>
          <a:p>
            <a:pPr algn="ctr"/>
            <a:r>
              <a:rPr lang="en-US" altLang="zh-TW" b="1" dirty="0" smtClean="0">
                <a:latin typeface="微軟正黑體" pitchFamily="34" charset="-120"/>
                <a:ea typeface="微軟正黑體" pitchFamily="34" charset="-120"/>
                <a:cs typeface="Times New Roman" panose="02020603050405020304" pitchFamily="18" charset="0"/>
              </a:rPr>
              <a:t>2020</a:t>
            </a:r>
            <a:r>
              <a:rPr lang="zh-TW" altLang="en-US" b="1" dirty="0" smtClean="0">
                <a:latin typeface="微軟正黑體" pitchFamily="34" charset="-120"/>
                <a:ea typeface="微軟正黑體" pitchFamily="34" charset="-120"/>
                <a:cs typeface="Times New Roman" panose="02020603050405020304" pitchFamily="18" charset="0"/>
              </a:rPr>
              <a:t>年</a:t>
            </a:r>
            <a:endParaRPr lang="en-US" altLang="zh-TW" b="1" dirty="0" smtClean="0">
              <a:latin typeface="微軟正黑體" pitchFamily="34" charset="-120"/>
              <a:ea typeface="微軟正黑體" pitchFamily="34" charset="-120"/>
              <a:cs typeface="Times New Roman" panose="02020603050405020304" pitchFamily="18" charset="0"/>
            </a:endParaRPr>
          </a:p>
          <a:p>
            <a:pPr algn="ctr"/>
            <a:r>
              <a:rPr lang="zh-TW" altLang="en-US" sz="2000" b="1" dirty="0" smtClean="0">
                <a:latin typeface="微軟正黑體" pitchFamily="34" charset="-120"/>
                <a:ea typeface="微軟正黑體" pitchFamily="34" charset="-120"/>
                <a:cs typeface="Times New Roman" panose="02020603050405020304" pitchFamily="18" charset="0"/>
              </a:rPr>
              <a:t>完成</a:t>
            </a:r>
            <a:r>
              <a:rPr lang="zh-TW" altLang="en-US" sz="2000" b="1" dirty="0" smtClean="0">
                <a:latin typeface="微軟正黑體" pitchFamily="34" charset="-120"/>
                <a:ea typeface="微軟正黑體" pitchFamily="34" charset="-120"/>
                <a:cs typeface="Times New Roman" panose="02020603050405020304" pitchFamily="18" charset="0"/>
              </a:rPr>
              <a:t>率</a:t>
            </a:r>
            <a:endParaRPr lang="en-US" altLang="zh-TW" sz="2000" b="1" dirty="0" smtClean="0">
              <a:latin typeface="微軟正黑體" pitchFamily="34" charset="-120"/>
              <a:ea typeface="微軟正黑體" pitchFamily="34" charset="-120"/>
              <a:cs typeface="Times New Roman" panose="02020603050405020304" pitchFamily="18" charset="0"/>
            </a:endParaRPr>
          </a:p>
          <a:p>
            <a:pPr algn="ctr"/>
            <a:r>
              <a:rPr lang="en-US" altLang="zh-TW" sz="2000" b="1" dirty="0" smtClean="0">
                <a:latin typeface="微軟正黑體" pitchFamily="34" charset="-120"/>
                <a:ea typeface="微軟正黑體" pitchFamily="34" charset="-120"/>
                <a:cs typeface="Times New Roman" panose="02020603050405020304" pitchFamily="18" charset="0"/>
              </a:rPr>
              <a:t>(%)</a:t>
            </a:r>
            <a:endParaRPr lang="zh-TW" altLang="en-US" sz="2000" b="1" dirty="0">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12053648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60648"/>
            <a:ext cx="7886700" cy="1008113"/>
          </a:xfrm>
        </p:spPr>
        <p:txBody>
          <a:bodyPr>
            <a:normAutofit/>
          </a:bodyPr>
          <a:lstStyle/>
          <a:p>
            <a:pPr algn="ctr"/>
            <a:r>
              <a:rPr lang="zh-TW" altLang="en-US" sz="3600" b="1" dirty="0" smtClean="0">
                <a:latin typeface="微軟正黑體" pitchFamily="34" charset="-120"/>
                <a:ea typeface="微軟正黑體" pitchFamily="34" charset="-120"/>
              </a:rPr>
              <a:t>重要</a:t>
            </a:r>
            <a:r>
              <a:rPr lang="zh-TW" altLang="en-US" sz="3600" b="1" dirty="0">
                <a:latin typeface="微軟正黑體" pitchFamily="34" charset="-120"/>
                <a:ea typeface="微軟正黑體" pitchFamily="34" charset="-120"/>
                <a:cs typeface="Arial Unicode MS" panose="020B0604020202020204" pitchFamily="34" charset="-120"/>
              </a:rPr>
              <a:t>成果</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根除小兒麻痺症</a:t>
            </a:r>
            <a:endParaRPr lang="zh-TW" altLang="en-US" sz="3600" b="1" baseline="30000" dirty="0">
              <a:solidFill>
                <a:srgbClr val="0066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458068" y="1412777"/>
            <a:ext cx="8227864" cy="3816424"/>
          </a:xfrm>
        </p:spPr>
        <p:txBody>
          <a:bodyPr>
            <a:normAutofit/>
          </a:bodyPr>
          <a:lstStyle/>
          <a:p>
            <a:pPr>
              <a:lnSpc>
                <a:spcPct val="100000"/>
              </a:lnSpc>
              <a:buFont typeface="Wingdings" panose="05000000000000000000" pitchFamily="2" charset="2"/>
              <a:buChar char="u"/>
            </a:pPr>
            <a:r>
              <a:rPr lang="en-US" altLang="zh-TW" sz="2800" dirty="0" smtClean="0">
                <a:latin typeface="微軟正黑體" pitchFamily="34" charset="-120"/>
                <a:ea typeface="微軟正黑體" pitchFamily="34" charset="-120"/>
                <a:cs typeface="Times New Roman" panose="02020603050405020304" pitchFamily="18" charset="0"/>
              </a:rPr>
              <a:t>1982</a:t>
            </a:r>
            <a:r>
              <a:rPr lang="zh-TW" altLang="en-US" sz="2800" dirty="0" smtClean="0">
                <a:latin typeface="微軟正黑體" pitchFamily="34" charset="-120"/>
                <a:ea typeface="微軟正黑體" pitchFamily="34" charset="-120"/>
                <a:cs typeface="Times New Roman" panose="02020603050405020304" pitchFamily="18" charset="0"/>
              </a:rPr>
              <a:t>年發生小兒麻痺大流行進行大規模預防接種</a:t>
            </a:r>
            <a:endParaRPr lang="en-US" altLang="zh-TW" sz="2800" dirty="0" smtClean="0">
              <a:latin typeface="微軟正黑體" pitchFamily="34" charset="-120"/>
              <a:ea typeface="微軟正黑體" pitchFamily="34" charset="-120"/>
              <a:cs typeface="Times New Roman" panose="02020603050405020304" pitchFamily="18" charset="0"/>
            </a:endParaRPr>
          </a:p>
          <a:p>
            <a:pPr>
              <a:lnSpc>
                <a:spcPct val="100000"/>
              </a:lnSpc>
              <a:buFont typeface="Wingdings" panose="05000000000000000000" pitchFamily="2" charset="2"/>
              <a:buChar char="u"/>
            </a:pPr>
            <a:r>
              <a:rPr lang="en-US" altLang="zh-TW" sz="2800" dirty="0" smtClean="0">
                <a:latin typeface="微軟正黑體" pitchFamily="34" charset="-120"/>
                <a:ea typeface="微軟正黑體" pitchFamily="34" charset="-120"/>
                <a:cs typeface="Times New Roman" panose="02020603050405020304" pitchFamily="18" charset="0"/>
              </a:rPr>
              <a:t>1991</a:t>
            </a:r>
            <a:r>
              <a:rPr lang="zh-TW" altLang="en-US" sz="2800" dirty="0" smtClean="0">
                <a:latin typeface="微軟正黑體" pitchFamily="34" charset="-120"/>
                <a:ea typeface="微軟正黑體" pitchFamily="34" charset="-120"/>
                <a:cs typeface="Times New Roman" panose="02020603050405020304" pitchFamily="18" charset="0"/>
              </a:rPr>
              <a:t>年起無病例</a:t>
            </a:r>
            <a:endParaRPr lang="en-US" altLang="zh-TW" sz="2800" dirty="0" smtClean="0">
              <a:latin typeface="微軟正黑體" pitchFamily="34" charset="-120"/>
              <a:ea typeface="微軟正黑體" pitchFamily="34" charset="-120"/>
              <a:cs typeface="Times New Roman" panose="02020603050405020304" pitchFamily="18" charset="0"/>
            </a:endParaRPr>
          </a:p>
          <a:p>
            <a:pPr>
              <a:lnSpc>
                <a:spcPct val="100000"/>
              </a:lnSpc>
              <a:buFont typeface="Wingdings" panose="05000000000000000000" pitchFamily="2" charset="2"/>
              <a:buChar char="u"/>
            </a:pPr>
            <a:r>
              <a:rPr lang="en-US" altLang="zh-TW" sz="2800" dirty="0" smtClean="0">
                <a:latin typeface="微軟正黑體" pitchFamily="34" charset="-120"/>
                <a:ea typeface="微軟正黑體" pitchFamily="34" charset="-120"/>
                <a:cs typeface="Times New Roman" panose="02020603050405020304" pitchFamily="18" charset="0"/>
              </a:rPr>
              <a:t>2000</a:t>
            </a:r>
            <a:r>
              <a:rPr lang="zh-TW" altLang="en-US" sz="2800" dirty="0" smtClean="0">
                <a:latin typeface="微軟正黑體" pitchFamily="34" charset="-120"/>
                <a:ea typeface="微軟正黑體" pitchFamily="34" charset="-120"/>
                <a:cs typeface="Times New Roman" panose="02020603050405020304" pitchFamily="18" charset="0"/>
              </a:rPr>
              <a:t>年</a:t>
            </a:r>
            <a:r>
              <a:rPr lang="zh-TW" altLang="en-US" sz="2800" dirty="0">
                <a:latin typeface="微軟正黑體" pitchFamily="34" charset="-120"/>
                <a:ea typeface="微軟正黑體" pitchFamily="34" charset="-120"/>
                <a:cs typeface="Times New Roman" panose="02020603050405020304" pitchFamily="18" charset="0"/>
              </a:rPr>
              <a:t>小兒麻痺宣告</a:t>
            </a:r>
            <a:r>
              <a:rPr lang="zh-TW" altLang="en-US" sz="2800" dirty="0" smtClean="0">
                <a:latin typeface="微軟正黑體" pitchFamily="34" charset="-120"/>
                <a:ea typeface="微軟正黑體" pitchFamily="34" charset="-120"/>
                <a:cs typeface="Times New Roman" panose="02020603050405020304" pitchFamily="18" charset="0"/>
              </a:rPr>
              <a:t>根除</a:t>
            </a:r>
            <a:endParaRPr lang="en-US" altLang="zh-TW" sz="2800" dirty="0" smtClean="0">
              <a:latin typeface="微軟正黑體" pitchFamily="34" charset="-120"/>
              <a:ea typeface="微軟正黑體"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DD2B56F3-F53F-4B4F-8AF9-1C80521E51DF}" type="slidenum">
              <a:rPr lang="zh-TW" altLang="en-US" smtClean="0"/>
              <a:t>13</a:t>
            </a:fld>
            <a:endParaRPr lang="zh-TW" altLang="en-US"/>
          </a:p>
        </p:txBody>
      </p:sp>
      <p:pic>
        <p:nvPicPr>
          <p:cNvPr id="133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3608" y="2924944"/>
            <a:ext cx="7056784" cy="374441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268493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260648"/>
            <a:ext cx="7886700" cy="1008113"/>
          </a:xfrm>
        </p:spPr>
        <p:txBody>
          <a:bodyPr>
            <a:noAutofit/>
          </a:bodyPr>
          <a:lstStyle/>
          <a:p>
            <a:pPr algn="ctr"/>
            <a:r>
              <a:rPr lang="zh-TW" altLang="en-US" sz="3600" b="1" dirty="0" smtClean="0">
                <a:latin typeface="微軟正黑體" pitchFamily="34" charset="-120"/>
                <a:ea typeface="微軟正黑體" pitchFamily="34" charset="-120"/>
              </a:rPr>
              <a:t>重要</a:t>
            </a:r>
            <a:r>
              <a:rPr lang="zh-TW" altLang="en-US" sz="3600" b="1" dirty="0">
                <a:latin typeface="微軟正黑體" pitchFamily="34" charset="-120"/>
                <a:ea typeface="微軟正黑體" pitchFamily="34" charset="-120"/>
                <a:cs typeface="Arial Unicode MS" panose="020B0604020202020204" pitchFamily="34" charset="-120"/>
              </a:rPr>
              <a:t>成果</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阻絕</a:t>
            </a:r>
            <a:r>
              <a:rPr lang="en-US" altLang="zh-TW" sz="3600" b="1" dirty="0" smtClean="0">
                <a:latin typeface="微軟正黑體" pitchFamily="34" charset="-120"/>
                <a:ea typeface="微軟正黑體" pitchFamily="34" charset="-120"/>
              </a:rPr>
              <a:t>B</a:t>
            </a:r>
            <a:r>
              <a:rPr lang="zh-TW" altLang="en-US" sz="3600" b="1" dirty="0" smtClean="0">
                <a:latin typeface="微軟正黑體" pitchFamily="34" charset="-120"/>
                <a:ea typeface="微軟正黑體" pitchFamily="34" charset="-120"/>
              </a:rPr>
              <a:t>型肝炎垂直傳染</a:t>
            </a:r>
            <a:endParaRPr lang="zh-TW" altLang="en-US" sz="3600" b="1" baseline="30000" dirty="0">
              <a:latin typeface="微軟正黑體" pitchFamily="34" charset="-120"/>
              <a:ea typeface="微軟正黑體" pitchFamily="34" charset="-120"/>
            </a:endParaRPr>
          </a:p>
        </p:txBody>
      </p:sp>
      <p:sp>
        <p:nvSpPr>
          <p:cNvPr id="3" name="內容版面配置區 2"/>
          <p:cNvSpPr>
            <a:spLocks noGrp="1"/>
          </p:cNvSpPr>
          <p:nvPr>
            <p:ph idx="1"/>
          </p:nvPr>
        </p:nvSpPr>
        <p:spPr>
          <a:xfrm>
            <a:off x="457200" y="1412776"/>
            <a:ext cx="8229600" cy="4525963"/>
          </a:xfrm>
        </p:spPr>
        <p:txBody>
          <a:bodyPr>
            <a:normAutofit/>
          </a:bodyPr>
          <a:lstStyle/>
          <a:p>
            <a:pPr marL="361950" indent="-361950">
              <a:lnSpc>
                <a:spcPct val="100000"/>
              </a:lnSpc>
              <a:buFont typeface="Wingdings" panose="05000000000000000000" pitchFamily="2" charset="2"/>
              <a:buChar char="u"/>
            </a:pPr>
            <a:r>
              <a:rPr lang="en-US" altLang="zh-TW" sz="2800" dirty="0">
                <a:latin typeface="微軟正黑體" pitchFamily="34" charset="-120"/>
                <a:ea typeface="微軟正黑體" pitchFamily="34" charset="-120"/>
                <a:cs typeface="Times New Roman" panose="02020603050405020304" pitchFamily="18" charset="0"/>
              </a:rPr>
              <a:t>1986</a:t>
            </a:r>
            <a:r>
              <a:rPr lang="zh-TW" altLang="en-US" sz="2800" dirty="0">
                <a:latin typeface="微軟正黑體" pitchFamily="34" charset="-120"/>
                <a:ea typeface="微軟正黑體" pitchFamily="34" charset="-120"/>
                <a:cs typeface="Times New Roman" panose="02020603050405020304" pitchFamily="18" charset="0"/>
              </a:rPr>
              <a:t>年</a:t>
            </a:r>
            <a:r>
              <a:rPr lang="en-US" altLang="zh-TW" sz="2800" dirty="0">
                <a:latin typeface="微軟正黑體" pitchFamily="34" charset="-120"/>
                <a:ea typeface="微軟正黑體" pitchFamily="34" charset="-120"/>
                <a:cs typeface="Times New Roman" panose="02020603050405020304" pitchFamily="18" charset="0"/>
              </a:rPr>
              <a:t>7</a:t>
            </a:r>
            <a:r>
              <a:rPr lang="zh-TW" altLang="en-US" sz="2800" dirty="0" smtClean="0">
                <a:latin typeface="微軟正黑體" pitchFamily="34" charset="-120"/>
                <a:ea typeface="微軟正黑體" pitchFamily="34" charset="-120"/>
                <a:cs typeface="Times New Roman" panose="02020603050405020304" pitchFamily="18" charset="0"/>
              </a:rPr>
              <a:t>月全球首推新生兒</a:t>
            </a:r>
            <a:r>
              <a:rPr lang="zh-TW" altLang="en-US" sz="2800" dirty="0">
                <a:latin typeface="微軟正黑體" pitchFamily="34" charset="-120"/>
                <a:ea typeface="微軟正黑體" pitchFamily="34" charset="-120"/>
                <a:cs typeface="Times New Roman" panose="02020603050405020304" pitchFamily="18" charset="0"/>
              </a:rPr>
              <a:t>全面接種</a:t>
            </a:r>
            <a:r>
              <a:rPr lang="en-US" altLang="zh-TW" sz="2800" dirty="0">
                <a:latin typeface="微軟正黑體" pitchFamily="34" charset="-120"/>
                <a:ea typeface="微軟正黑體" pitchFamily="34" charset="-120"/>
                <a:cs typeface="Times New Roman" panose="02020603050405020304" pitchFamily="18" charset="0"/>
              </a:rPr>
              <a:t>B</a:t>
            </a:r>
            <a:r>
              <a:rPr lang="zh-TW" altLang="en-US" sz="2800" dirty="0">
                <a:latin typeface="微軟正黑體" pitchFamily="34" charset="-120"/>
                <a:ea typeface="微軟正黑體" pitchFamily="34" charset="-120"/>
                <a:cs typeface="Times New Roman" panose="02020603050405020304" pitchFamily="18" charset="0"/>
              </a:rPr>
              <a:t>型肝炎</a:t>
            </a:r>
            <a:r>
              <a:rPr lang="zh-TW" altLang="en-US" sz="2800" dirty="0" smtClean="0">
                <a:latin typeface="微軟正黑體" pitchFamily="34" charset="-120"/>
                <a:ea typeface="微軟正黑體" pitchFamily="34" charset="-120"/>
                <a:cs typeface="Times New Roman" panose="02020603050405020304" pitchFamily="18" charset="0"/>
              </a:rPr>
              <a:t>疫苗</a:t>
            </a:r>
            <a:endParaRPr lang="en-US" altLang="zh-TW" sz="2800" dirty="0">
              <a:latin typeface="微軟正黑體" pitchFamily="34" charset="-120"/>
              <a:ea typeface="微軟正黑體" pitchFamily="34" charset="-120"/>
              <a:cs typeface="Times New Roman" panose="02020603050405020304" pitchFamily="18" charset="0"/>
            </a:endParaRPr>
          </a:p>
          <a:p>
            <a:pPr marL="361950" indent="-361950">
              <a:lnSpc>
                <a:spcPct val="100000"/>
              </a:lnSpc>
              <a:buFont typeface="Wingdings" panose="05000000000000000000" pitchFamily="2" charset="2"/>
              <a:buChar char="u"/>
            </a:pPr>
            <a:r>
              <a:rPr lang="en-US" altLang="zh-TW" sz="2800" dirty="0" smtClean="0">
                <a:latin typeface="微軟正黑體" pitchFamily="34" charset="-120"/>
                <a:ea typeface="微軟正黑體" pitchFamily="34" charset="-120"/>
                <a:cs typeface="Times New Roman" panose="02020603050405020304" pitchFamily="18" charset="0"/>
              </a:rPr>
              <a:t>6</a:t>
            </a:r>
            <a:r>
              <a:rPr lang="zh-TW" altLang="en-US" sz="2800" dirty="0">
                <a:latin typeface="微軟正黑體" pitchFamily="34" charset="-120"/>
                <a:ea typeface="微軟正黑體" pitchFamily="34" charset="-120"/>
                <a:cs typeface="Times New Roman" panose="02020603050405020304" pitchFamily="18" charset="0"/>
              </a:rPr>
              <a:t>歲以下兒童</a:t>
            </a:r>
            <a:r>
              <a:rPr lang="en-US" altLang="zh-TW" sz="2800" dirty="0">
                <a:latin typeface="微軟正黑體" pitchFamily="34" charset="-120"/>
                <a:ea typeface="微軟正黑體" pitchFamily="34" charset="-120"/>
                <a:cs typeface="Times New Roman" panose="02020603050405020304" pitchFamily="18" charset="0"/>
              </a:rPr>
              <a:t>B</a:t>
            </a:r>
            <a:r>
              <a:rPr lang="zh-TW" altLang="en-US" sz="2800" dirty="0">
                <a:latin typeface="微軟正黑體" pitchFamily="34" charset="-120"/>
                <a:ea typeface="微軟正黑體" pitchFamily="34" charset="-120"/>
                <a:cs typeface="Times New Roman" panose="02020603050405020304" pitchFamily="18" charset="0"/>
              </a:rPr>
              <a:t>肝帶原率由</a:t>
            </a:r>
            <a:r>
              <a:rPr lang="en-US" altLang="zh-TW" sz="2800" dirty="0">
                <a:latin typeface="微軟正黑體" pitchFamily="34" charset="-120"/>
                <a:ea typeface="微軟正黑體" pitchFamily="34" charset="-120"/>
                <a:cs typeface="Times New Roman" panose="02020603050405020304" pitchFamily="18" charset="0"/>
              </a:rPr>
              <a:t>1989</a:t>
            </a:r>
            <a:r>
              <a:rPr lang="zh-TW" altLang="en-US" sz="2800" dirty="0">
                <a:latin typeface="微軟正黑體" pitchFamily="34" charset="-120"/>
                <a:ea typeface="微軟正黑體" pitchFamily="34" charset="-120"/>
                <a:cs typeface="Times New Roman" panose="02020603050405020304" pitchFamily="18" charset="0"/>
              </a:rPr>
              <a:t>年之</a:t>
            </a:r>
            <a:r>
              <a:rPr lang="en-US" altLang="zh-TW" sz="2800" dirty="0">
                <a:latin typeface="微軟正黑體" pitchFamily="34" charset="-120"/>
                <a:ea typeface="微軟正黑體" pitchFamily="34" charset="-120"/>
                <a:cs typeface="Times New Roman" panose="02020603050405020304" pitchFamily="18" charset="0"/>
              </a:rPr>
              <a:t>10.5%</a:t>
            </a:r>
            <a:r>
              <a:rPr lang="zh-TW" altLang="en-US" sz="2800" dirty="0">
                <a:latin typeface="微軟正黑體" pitchFamily="34" charset="-120"/>
                <a:ea typeface="微軟正黑體" pitchFamily="34" charset="-120"/>
                <a:cs typeface="Times New Roman" panose="02020603050405020304" pitchFamily="18" charset="0"/>
              </a:rPr>
              <a:t>降至</a:t>
            </a:r>
            <a:r>
              <a:rPr lang="en-US" altLang="zh-TW" sz="2800" dirty="0">
                <a:latin typeface="微軟正黑體" pitchFamily="34" charset="-120"/>
                <a:ea typeface="微軟正黑體" pitchFamily="34" charset="-120"/>
                <a:cs typeface="Times New Roman" panose="02020603050405020304" pitchFamily="18" charset="0"/>
              </a:rPr>
              <a:t>2007</a:t>
            </a:r>
            <a:r>
              <a:rPr lang="zh-TW" altLang="en-US" sz="2800" dirty="0">
                <a:latin typeface="微軟正黑體" pitchFamily="34" charset="-120"/>
                <a:ea typeface="微軟正黑體" pitchFamily="34" charset="-120"/>
                <a:cs typeface="Times New Roman" panose="02020603050405020304" pitchFamily="18" charset="0"/>
              </a:rPr>
              <a:t>年之</a:t>
            </a:r>
            <a:r>
              <a:rPr lang="en-US" altLang="zh-TW" sz="2800" dirty="0">
                <a:latin typeface="微軟正黑體" pitchFamily="34" charset="-120"/>
                <a:ea typeface="微軟正黑體" pitchFamily="34" charset="-120"/>
                <a:cs typeface="Times New Roman" panose="02020603050405020304" pitchFamily="18" charset="0"/>
              </a:rPr>
              <a:t>0.8</a:t>
            </a:r>
            <a:r>
              <a:rPr lang="en-US" altLang="zh-TW" sz="2800" dirty="0" smtClean="0">
                <a:latin typeface="微軟正黑體" pitchFamily="34" charset="-120"/>
                <a:ea typeface="微軟正黑體" pitchFamily="34" charset="-120"/>
                <a:cs typeface="Times New Roman" panose="02020603050405020304" pitchFamily="18" charset="0"/>
              </a:rPr>
              <a:t>%</a:t>
            </a:r>
            <a:endParaRPr lang="en-US" altLang="zh-TW" sz="2800" dirty="0">
              <a:latin typeface="微軟正黑體" pitchFamily="34" charset="-120"/>
              <a:ea typeface="微軟正黑體" pitchFamily="34" charset="-120"/>
              <a:cs typeface="Times New Roman" panose="02020603050405020304" pitchFamily="18" charset="0"/>
            </a:endParaRPr>
          </a:p>
          <a:p>
            <a:pPr>
              <a:lnSpc>
                <a:spcPct val="100000"/>
              </a:lnSpc>
              <a:buFont typeface="Wingdings" panose="05000000000000000000" pitchFamily="2" charset="2"/>
              <a:buChar char="Ø"/>
            </a:pPr>
            <a:endParaRPr lang="zh-TW" altLang="en-US" sz="2400" dirty="0">
              <a:latin typeface="微軟正黑體" pitchFamily="34" charset="-120"/>
              <a:ea typeface="微軟正黑體"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DEDFBEDB-CA0D-4381-B3BA-D27D47729FE6}" type="slidenum">
              <a:rPr lang="zh-TW" altLang="en-US" smtClean="0"/>
              <a:t>14</a:t>
            </a:fld>
            <a:endParaRPr lang="zh-TW" altLang="en-US"/>
          </a:p>
        </p:txBody>
      </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948"/>
          <a:stretch/>
        </p:blipFill>
        <p:spPr bwMode="auto">
          <a:xfrm>
            <a:off x="1475656" y="2827959"/>
            <a:ext cx="6192688" cy="3665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15896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2EE06C-BA62-43A1-A84C-C25D10AF6A5C}"/>
              </a:ext>
            </a:extLst>
          </p:cNvPr>
          <p:cNvSpPr>
            <a:spLocks noGrp="1"/>
          </p:cNvSpPr>
          <p:nvPr>
            <p:ph type="title"/>
          </p:nvPr>
        </p:nvSpPr>
        <p:spPr/>
        <p:txBody>
          <a:bodyPr>
            <a:normAutofit/>
          </a:bodyPr>
          <a:lstStyle/>
          <a:p>
            <a:pPr>
              <a:spcBef>
                <a:spcPts val="1200"/>
              </a:spcBef>
              <a:defRPr/>
            </a:pPr>
            <a:r>
              <a:rPr lang="zh-TW" altLang="en-US" sz="3600" b="1" dirty="0">
                <a:latin typeface="微軟正黑體" panose="020B0604030504040204" pitchFamily="34" charset="-120"/>
                <a:ea typeface="微軟正黑體" panose="020B0604030504040204" pitchFamily="34" charset="-120"/>
              </a:rPr>
              <a:t>高疫苗接種率使疾病獲有效控制</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en-US" altLang="zh-TW" sz="3600" b="1" dirty="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以麻疹</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德國麻疹</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腮腺炎疫苗</a:t>
            </a:r>
            <a:r>
              <a:rPr lang="zh-TW" altLang="en-US" sz="3200" b="1" dirty="0">
                <a:latin typeface="微軟正黑體" panose="020B0604030504040204" pitchFamily="34" charset="-120"/>
                <a:ea typeface="微軟正黑體" panose="020B0604030504040204" pitchFamily="34" charset="-120"/>
              </a:rPr>
              <a:t>及麻疹為例</a:t>
            </a:r>
          </a:p>
        </p:txBody>
      </p:sp>
      <p:sp>
        <p:nvSpPr>
          <p:cNvPr id="12902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a:spcBef>
                <a:spcPct val="0"/>
              </a:spcBef>
              <a:buSzTx/>
              <a:buFontTx/>
              <a:buNone/>
            </a:pPr>
            <a:fld id="{9040CC18-B2E1-4072-8DB7-EF10F621B6F5}" type="slidenum">
              <a:rPr lang="zh-TW" altLang="en-US" sz="1400" b="0" smtClean="0">
                <a:solidFill>
                  <a:schemeClr val="tx1"/>
                </a:solidFill>
                <a:ea typeface="新細明體" panose="02020500000000000000" pitchFamily="18" charset="-120"/>
              </a:rPr>
              <a:pPr>
                <a:spcBef>
                  <a:spcPct val="0"/>
                </a:spcBef>
                <a:buSzTx/>
                <a:buFontTx/>
                <a:buNone/>
              </a:pPr>
              <a:t>15</a:t>
            </a:fld>
            <a:endParaRPr lang="zh-TW" altLang="en-US" sz="1400" b="0" smtClean="0">
              <a:solidFill>
                <a:schemeClr val="tx1"/>
              </a:solidFill>
              <a:ea typeface="新細明體" panose="02020500000000000000" pitchFamily="18" charset="-120"/>
            </a:endParaRPr>
          </a:p>
        </p:txBody>
      </p:sp>
      <p:graphicFrame>
        <p:nvGraphicFramePr>
          <p:cNvPr id="129028" name="圖表 7"/>
          <p:cNvGraphicFramePr>
            <a:graphicFrameLocks/>
          </p:cNvGraphicFramePr>
          <p:nvPr>
            <p:extLst>
              <p:ext uri="{D42A27DB-BD31-4B8C-83A1-F6EECF244321}">
                <p14:modId xmlns:p14="http://schemas.microsoft.com/office/powerpoint/2010/main" val="3816504252"/>
              </p:ext>
            </p:extLst>
          </p:nvPr>
        </p:nvGraphicFramePr>
        <p:xfrm>
          <a:off x="107504" y="1311274"/>
          <a:ext cx="8928991" cy="5070054"/>
        </p:xfrm>
        <a:graphic>
          <a:graphicData uri="http://schemas.openxmlformats.org/presentationml/2006/ole">
            <mc:AlternateContent xmlns:mc="http://schemas.openxmlformats.org/markup-compatibility/2006">
              <mc:Choice xmlns:v="urn:schemas-microsoft-com:vml" Requires="v">
                <p:oleObj spid="_x0000_s24581" r:id="rId4" imgW="8474174" imgH="4791871" progId="Excel.Chart.8">
                  <p:embed/>
                </p:oleObj>
              </mc:Choice>
              <mc:Fallback>
                <p:oleObj r:id="rId4" imgW="8474174" imgH="4791871" progId="Excel.Chart.8">
                  <p:embed/>
                  <p:pic>
                    <p:nvPicPr>
                      <p:cNvPr id="129028" name="圖表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311274"/>
                        <a:ext cx="8928991" cy="5070054"/>
                      </a:xfrm>
                      <a:prstGeom prst="rect">
                        <a:avLst/>
                      </a:prstGeom>
                      <a:noFill/>
                      <a:ln>
                        <a:noFill/>
                      </a:ln>
                    </p:spPr>
                  </p:pic>
                </p:oleObj>
              </mc:Fallback>
            </mc:AlternateContent>
          </a:graphicData>
        </a:graphic>
      </p:graphicFrame>
      <p:sp>
        <p:nvSpPr>
          <p:cNvPr id="5" name="文字方塊 4"/>
          <p:cNvSpPr txBox="1"/>
          <p:nvPr/>
        </p:nvSpPr>
        <p:spPr>
          <a:xfrm>
            <a:off x="1691680" y="4005064"/>
            <a:ext cx="3847256" cy="553998"/>
          </a:xfrm>
          <a:prstGeom prst="rect">
            <a:avLst/>
          </a:prstGeom>
          <a:noFill/>
        </p:spPr>
        <p:txBody>
          <a:bodyPr wrap="square" rtlCol="0">
            <a:spAutoFit/>
          </a:bodyPr>
          <a:lstStyle/>
          <a:p>
            <a:pPr algn="ctr">
              <a:lnSpc>
                <a:spcPct val="150000"/>
              </a:lnSpc>
            </a:pPr>
            <a:r>
              <a:rPr lang="zh-TW" altLang="en-US" sz="2000" b="1" dirty="0" smtClean="0">
                <a:latin typeface="微軟正黑體" pitchFamily="34" charset="-120"/>
                <a:ea typeface="微軟正黑體" pitchFamily="34" charset="-120"/>
                <a:cs typeface="Times New Roman" panose="02020603050405020304" pitchFamily="18" charset="0"/>
              </a:rPr>
              <a:t>麻疹病例自</a:t>
            </a:r>
            <a:r>
              <a:rPr lang="en-US" altLang="zh-TW" sz="2000" b="1" dirty="0" smtClean="0">
                <a:latin typeface="微軟正黑體" pitchFamily="34" charset="-120"/>
                <a:ea typeface="微軟正黑體" pitchFamily="34" charset="-120"/>
                <a:cs typeface="Times New Roman" panose="02020603050405020304" pitchFamily="18" charset="0"/>
              </a:rPr>
              <a:t>1992</a:t>
            </a:r>
            <a:r>
              <a:rPr lang="zh-TW" altLang="en-US" sz="2000" b="1" dirty="0" smtClean="0">
                <a:latin typeface="微軟正黑體" pitchFamily="34" charset="-120"/>
                <a:ea typeface="微軟正黑體" pitchFamily="34" charset="-120"/>
                <a:cs typeface="Times New Roman" panose="02020603050405020304" pitchFamily="18" charset="0"/>
              </a:rPr>
              <a:t>年後大幅減少</a:t>
            </a:r>
            <a:endParaRPr lang="zh-TW" altLang="en-US" sz="2000" b="1" dirty="0">
              <a:latin typeface="微軟正黑體" pitchFamily="34" charset="-120"/>
              <a:ea typeface="微軟正黑體" pitchFamily="34" charset="-120"/>
              <a:cs typeface="Times New Roman" panose="02020603050405020304" pitchFamily="18" charset="0"/>
            </a:endParaRPr>
          </a:p>
        </p:txBody>
      </p:sp>
      <p:sp>
        <p:nvSpPr>
          <p:cNvPr id="6" name="文字方塊 5"/>
          <p:cNvSpPr txBox="1"/>
          <p:nvPr/>
        </p:nvSpPr>
        <p:spPr>
          <a:xfrm>
            <a:off x="1259632" y="1669349"/>
            <a:ext cx="2304256" cy="1015663"/>
          </a:xfrm>
          <a:prstGeom prst="rect">
            <a:avLst/>
          </a:prstGeom>
          <a:noFill/>
        </p:spPr>
        <p:txBody>
          <a:bodyPr wrap="square" rtlCol="0">
            <a:spAutoFit/>
          </a:bodyPr>
          <a:lstStyle/>
          <a:p>
            <a:pPr algn="ctr">
              <a:lnSpc>
                <a:spcPct val="150000"/>
              </a:lnSpc>
            </a:pPr>
            <a:r>
              <a:rPr lang="zh-TW" altLang="en-US" sz="2000" b="1" dirty="0" smtClean="0">
                <a:latin typeface="微軟正黑體" pitchFamily="34" charset="-120"/>
                <a:ea typeface="微軟正黑體" pitchFamily="34" charset="-120"/>
                <a:cs typeface="Times New Roman" panose="02020603050405020304" pitchFamily="18" charset="0"/>
              </a:rPr>
              <a:t>提供公費疫苗並維持疫苗高涵蓋率</a:t>
            </a:r>
            <a:endParaRPr lang="zh-TW" altLang="en-US" sz="2000" b="1" dirty="0">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4230232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9640BB33-0F93-440D-97E6-49EB3C51528A}"/>
              </a:ext>
            </a:extLst>
          </p:cNvPr>
          <p:cNvSpPr>
            <a:spLocks noGrp="1"/>
          </p:cNvSpPr>
          <p:nvPr>
            <p:ph type="title"/>
          </p:nvPr>
        </p:nvSpPr>
        <p:spPr>
          <a:xfrm>
            <a:off x="628650" y="365127"/>
            <a:ext cx="7886700" cy="903634"/>
          </a:xfrm>
        </p:spPr>
        <p:txBody>
          <a:bodyPr rtlCol="0">
            <a:normAutofit/>
          </a:bodyPr>
          <a:lstStyle/>
          <a:p>
            <a:pPr algn="ctr" eaLnBrk="1" fontAlgn="auto" hangingPunct="1">
              <a:spcAft>
                <a:spcPts val="0"/>
              </a:spcAft>
              <a:defRPr/>
            </a:pPr>
            <a:r>
              <a:rPr lang="zh-TW" altLang="en-US" sz="3600" b="1" dirty="0">
                <a:latin typeface="微軟正黑體" panose="020B0604030504040204" pitchFamily="34" charset="-120"/>
                <a:ea typeface="微軟正黑體" panose="020B0604030504040204" pitchFamily="34" charset="-120"/>
              </a:rPr>
              <a:t>未來展望</a:t>
            </a:r>
          </a:p>
        </p:txBody>
      </p:sp>
      <p:sp>
        <p:nvSpPr>
          <p:cNvPr id="5" name="投影片編號版面配置區 3">
            <a:extLst>
              <a:ext uri="{FF2B5EF4-FFF2-40B4-BE49-F238E27FC236}">
                <a16:creationId xmlns:a16="http://schemas.microsoft.com/office/drawing/2014/main" id="{209976CC-0480-469A-B97E-651E67B902BD}"/>
              </a:ext>
            </a:extLst>
          </p:cNvPr>
          <p:cNvSpPr>
            <a:spLocks noGrp="1"/>
          </p:cNvSpPr>
          <p:nvPr>
            <p:ph type="sldNum" sz="quarter" idx="12"/>
          </p:nvPr>
        </p:nvSpPr>
        <p:spPr/>
        <p:txBody>
          <a:bodyPr/>
          <a:lstStyle/>
          <a:p>
            <a:pPr>
              <a:defRPr/>
            </a:pPr>
            <a:fld id="{699CB42A-0737-4B0D-A01A-BF0808E2E7A5}" type="slidenum">
              <a:rPr lang="en-US" altLang="zh-TW"/>
              <a:pPr>
                <a:defRPr/>
              </a:pPr>
              <a:t>16</a:t>
            </a:fld>
            <a:endParaRPr lang="en-US" altLang="zh-TW" dirty="0"/>
          </a:p>
        </p:txBody>
      </p:sp>
      <p:graphicFrame>
        <p:nvGraphicFramePr>
          <p:cNvPr id="6" name="資料庫圖表 5">
            <a:extLst>
              <a:ext uri="{FF2B5EF4-FFF2-40B4-BE49-F238E27FC236}">
                <a16:creationId xmlns:a16="http://schemas.microsoft.com/office/drawing/2014/main" id="{E6BC5C5F-A3D7-438E-9F87-DCE325AA1199}"/>
              </a:ext>
            </a:extLst>
          </p:cNvPr>
          <p:cNvGraphicFramePr/>
          <p:nvPr>
            <p:extLst>
              <p:ext uri="{D42A27DB-BD31-4B8C-83A1-F6EECF244321}">
                <p14:modId xmlns:p14="http://schemas.microsoft.com/office/powerpoint/2010/main" val="2477605859"/>
              </p:ext>
            </p:extLst>
          </p:nvPr>
        </p:nvGraphicFramePr>
        <p:xfrm>
          <a:off x="827584" y="1268760"/>
          <a:ext cx="7848872"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091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ws.pthg.gov.tw/Upload/2015pthg/82/relpic/11082/331904/9c343961-fceb-4236-ba72-32e8b6a16cb8.jpg"/>
          <p:cNvPicPr>
            <a:picLocks noChangeAspect="1" noChangeArrowheads="1"/>
          </p:cNvPicPr>
          <p:nvPr/>
        </p:nvPicPr>
        <p:blipFill rotWithShape="1">
          <a:blip r:embed="rId3">
            <a:extLst>
              <a:ext uri="{28A0092B-C50C-407E-A947-70E740481C1C}">
                <a14:useLocalDpi xmlns:a14="http://schemas.microsoft.com/office/drawing/2010/main" val="0"/>
              </a:ext>
            </a:extLst>
          </a:blip>
          <a:srcRect l="3544" r="1825"/>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3839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noChangeArrowheads="1"/>
          </p:cNvSpPr>
          <p:nvPr>
            <p:ph type="title"/>
          </p:nvPr>
        </p:nvSpPr>
        <p:spPr>
          <a:xfrm>
            <a:off x="179512" y="188640"/>
            <a:ext cx="8856984" cy="1143000"/>
          </a:xfrm>
        </p:spPr>
        <p:txBody>
          <a:bodyPr/>
          <a:lstStyle/>
          <a:p>
            <a:pPr eaLnBrk="1" hangingPunct="1"/>
            <a:r>
              <a:rPr lang="zh-TW" altLang="en-US" sz="4000" dirty="0" smtClean="0">
                <a:latin typeface="微軟正黑體" panose="020B0604030504040204" pitchFamily="34" charset="-120"/>
                <a:ea typeface="微軟正黑體" panose="020B0604030504040204" pitchFamily="34" charset="-120"/>
              </a:rPr>
              <a:t>怎樣才能讓民眾打得到</a:t>
            </a:r>
            <a:r>
              <a:rPr lang="en-US" altLang="zh-TW" sz="4000" dirty="0" smtClean="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也願意打</a:t>
            </a:r>
            <a:r>
              <a:rPr lang="en-US" altLang="zh-TW" sz="4000" dirty="0" smtClean="0">
                <a:latin typeface="微軟正黑體" panose="020B0604030504040204" pitchFamily="34" charset="-120"/>
                <a:ea typeface="微軟正黑體" panose="020B0604030504040204" pitchFamily="34" charset="-120"/>
              </a:rPr>
              <a:t>)</a:t>
            </a:r>
            <a:r>
              <a:rPr lang="zh-TW" altLang="en-US" sz="4000" dirty="0" smtClean="0">
                <a:latin typeface="微軟正黑體" panose="020B0604030504040204" pitchFamily="34" charset="-120"/>
                <a:ea typeface="微軟正黑體" panose="020B0604030504040204" pitchFamily="34" charset="-120"/>
              </a:rPr>
              <a:t>疫苗</a:t>
            </a:r>
            <a:r>
              <a:rPr lang="en-US" altLang="zh-TW" sz="4000" dirty="0" smtClean="0">
                <a:latin typeface="微軟正黑體" panose="020B0604030504040204" pitchFamily="34" charset="-120"/>
                <a:ea typeface="微軟正黑體" panose="020B0604030504040204" pitchFamily="34" charset="-120"/>
              </a:rPr>
              <a:t>?</a:t>
            </a:r>
            <a:endParaRPr lang="zh-TW" altLang="en-US" sz="4000" dirty="0" smtClean="0">
              <a:latin typeface="微軟正黑體" panose="020B0604030504040204" pitchFamily="34" charset="-120"/>
              <a:ea typeface="微軟正黑體" panose="020B0604030504040204" pitchFamily="34" charset="-120"/>
            </a:endParaRPr>
          </a:p>
        </p:txBody>
      </p:sp>
      <p:pic>
        <p:nvPicPr>
          <p:cNvPr id="4710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11560" y="1390386"/>
            <a:ext cx="8228910" cy="5092964"/>
          </a:xfrm>
        </p:spPr>
      </p:pic>
      <p:sp>
        <p:nvSpPr>
          <p:cNvPr id="4710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C56E9CE-08D7-4843-B007-4C10D4B05090}" type="slidenum">
              <a:rPr kumimoji="1" lang="en-US" altLang="zh-TW" sz="1200" b="0" i="0" u="none" strike="noStrike" kern="1200" cap="none" spc="0" normalizeH="0" baseline="0" noProof="0" smtClean="0">
                <a:ln>
                  <a:noFill/>
                </a:ln>
                <a:solidFill>
                  <a:srgbClr val="898989"/>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zh-TW" sz="1200" b="0" i="0" u="none" strike="noStrike" kern="1200" cap="none" spc="0" normalizeH="0" baseline="0" noProof="0" smtClean="0">
              <a:ln>
                <a:noFill/>
              </a:ln>
              <a:solidFill>
                <a:srgbClr val="898989"/>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9606032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32657"/>
            <a:ext cx="7920000" cy="936104"/>
          </a:xfrm>
        </p:spPr>
        <p:txBody>
          <a:bodyPr>
            <a:normAutofit/>
          </a:bodyPr>
          <a:lstStyle/>
          <a:p>
            <a:pPr algn="ctr"/>
            <a:r>
              <a:rPr lang="zh-TW" altLang="en-US" sz="4000" b="1" dirty="0" smtClean="0">
                <a:latin typeface="微軟正黑體" pitchFamily="34" charset="-120"/>
                <a:ea typeface="微軟正黑體" pitchFamily="34" charset="-120"/>
                <a:cs typeface="Arial Unicode MS" panose="020B0604020202020204" pitchFamily="34" charset="-120"/>
              </a:rPr>
              <a:t>大綱</a:t>
            </a:r>
            <a:endParaRPr lang="zh-TW" altLang="en-US" sz="4000" b="1" dirty="0">
              <a:latin typeface="微軟正黑體" pitchFamily="34" charset="-120"/>
              <a:ea typeface="微軟正黑體" pitchFamily="34" charset="-120"/>
              <a:cs typeface="Arial Unicode MS" panose="020B0604020202020204" pitchFamily="34" charset="-120"/>
            </a:endParaRPr>
          </a:p>
        </p:txBody>
      </p:sp>
      <p:sp>
        <p:nvSpPr>
          <p:cNvPr id="3" name="內容版面配置區 2"/>
          <p:cNvSpPr>
            <a:spLocks noGrp="1"/>
          </p:cNvSpPr>
          <p:nvPr>
            <p:ph idx="1"/>
          </p:nvPr>
        </p:nvSpPr>
        <p:spPr>
          <a:xfrm>
            <a:off x="628650" y="1825625"/>
            <a:ext cx="7920000" cy="4351338"/>
          </a:xfrm>
        </p:spPr>
        <p:txBody>
          <a:bodyPr>
            <a:normAutofit/>
          </a:bodyPr>
          <a:lstStyle/>
          <a:p>
            <a:pPr>
              <a:lnSpc>
                <a:spcPct val="100000"/>
              </a:lnSpc>
              <a:spcBef>
                <a:spcPts val="1200"/>
              </a:spcBef>
              <a:spcAft>
                <a:spcPts val="600"/>
              </a:spcAft>
              <a:buFont typeface="Wingdings" panose="05000000000000000000" pitchFamily="2" charset="2"/>
              <a:buChar char="u"/>
            </a:pPr>
            <a:r>
              <a:rPr lang="zh-TW" altLang="en-US" sz="3600" b="1" dirty="0" smtClean="0">
                <a:latin typeface="微軟正黑體" pitchFamily="34" charset="-120"/>
                <a:ea typeface="微軟正黑體" pitchFamily="34" charset="-120"/>
                <a:cs typeface="Arial Unicode MS" panose="020B0604020202020204" pitchFamily="34" charset="-120"/>
              </a:rPr>
              <a:t>台灣疫苗政策</a:t>
            </a:r>
            <a:r>
              <a:rPr lang="zh-TW" altLang="en-US" sz="3600" b="1" dirty="0" smtClean="0">
                <a:latin typeface="微軟正黑體" pitchFamily="34" charset="-120"/>
                <a:ea typeface="微軟正黑體" pitchFamily="34" charset="-120"/>
                <a:cs typeface="Arial Unicode MS" panose="020B0604020202020204" pitchFamily="34" charset="-120"/>
              </a:rPr>
              <a:t>推動歷程</a:t>
            </a:r>
            <a:endParaRPr lang="en-US" altLang="zh-TW" sz="3600" b="1" dirty="0" smtClean="0">
              <a:latin typeface="微軟正黑體" pitchFamily="34" charset="-120"/>
              <a:ea typeface="微軟正黑體" pitchFamily="34" charset="-120"/>
              <a:cs typeface="Arial Unicode MS" panose="020B0604020202020204" pitchFamily="34" charset="-120"/>
            </a:endParaRPr>
          </a:p>
          <a:p>
            <a:pPr marL="361950" indent="-361950">
              <a:lnSpc>
                <a:spcPct val="100000"/>
              </a:lnSpc>
              <a:spcBef>
                <a:spcPts val="1200"/>
              </a:spcBef>
              <a:spcAft>
                <a:spcPts val="600"/>
              </a:spcAft>
              <a:buFont typeface="Wingdings" panose="05000000000000000000" pitchFamily="2" charset="2"/>
              <a:buChar char="u"/>
            </a:pPr>
            <a:r>
              <a:rPr lang="zh-TW" altLang="en-US" sz="3600" b="1" dirty="0" smtClean="0">
                <a:latin typeface="微軟正黑體" pitchFamily="34" charset="-120"/>
                <a:ea typeface="微軟正黑體" pitchFamily="34" charset="-120"/>
                <a:cs typeface="Arial Unicode MS" panose="020B0604020202020204" pitchFamily="34" charset="-120"/>
              </a:rPr>
              <a:t>台灣疫苗</a:t>
            </a:r>
            <a:r>
              <a:rPr lang="zh-TW" altLang="en-US" sz="3600" b="1" dirty="0">
                <a:latin typeface="微軟正黑體" pitchFamily="34" charset="-120"/>
                <a:ea typeface="微軟正黑體" pitchFamily="34" charset="-120"/>
                <a:cs typeface="Arial Unicode MS" panose="020B0604020202020204" pitchFamily="34" charset="-120"/>
              </a:rPr>
              <a:t>政策</a:t>
            </a:r>
            <a:r>
              <a:rPr lang="zh-TW" altLang="en-US" sz="3600" b="1" dirty="0" smtClean="0">
                <a:latin typeface="微軟正黑體" pitchFamily="34" charset="-120"/>
                <a:ea typeface="微軟正黑體" pitchFamily="34" charset="-120"/>
                <a:cs typeface="Arial Unicode MS" panose="020B0604020202020204" pitchFamily="34" charset="-120"/>
              </a:rPr>
              <a:t>現況</a:t>
            </a:r>
            <a:endParaRPr lang="en-US" altLang="zh-TW" sz="3600" b="1" dirty="0" smtClean="0">
              <a:latin typeface="微軟正黑體" pitchFamily="34" charset="-120"/>
              <a:ea typeface="微軟正黑體" pitchFamily="34" charset="-120"/>
              <a:cs typeface="Arial Unicode MS" panose="020B0604020202020204" pitchFamily="34" charset="-120"/>
            </a:endParaRPr>
          </a:p>
          <a:p>
            <a:pPr marL="0" indent="0">
              <a:lnSpc>
                <a:spcPct val="110000"/>
              </a:lnSpc>
              <a:spcBef>
                <a:spcPts val="0"/>
              </a:spcBef>
              <a:buNone/>
            </a:pPr>
            <a:r>
              <a:rPr lang="zh-TW" altLang="en-US" sz="3600" dirty="0" smtClean="0">
                <a:latin typeface="微軟正黑體" pitchFamily="34" charset="-120"/>
                <a:ea typeface="微軟正黑體" pitchFamily="34" charset="-120"/>
              </a:rPr>
              <a:t>   政策</a:t>
            </a:r>
            <a:r>
              <a:rPr lang="zh-TW" altLang="en-US" sz="3600" dirty="0">
                <a:latin typeface="微軟正黑體" pitchFamily="34" charset="-120"/>
                <a:ea typeface="微軟正黑體" pitchFamily="34" charset="-120"/>
              </a:rPr>
              <a:t>制定過程</a:t>
            </a:r>
            <a:r>
              <a:rPr lang="zh-TW" altLang="en-US" sz="3600" dirty="0" smtClean="0">
                <a:latin typeface="微軟正黑體" pitchFamily="34" charset="-120"/>
                <a:ea typeface="微軟正黑體" pitchFamily="34" charset="-120"/>
              </a:rPr>
              <a:t>、實施財源、推動現況</a:t>
            </a:r>
            <a:endParaRPr lang="en-US" altLang="zh-TW" sz="3600" dirty="0" smtClean="0">
              <a:latin typeface="微軟正黑體" pitchFamily="34" charset="-120"/>
              <a:ea typeface="微軟正黑體" pitchFamily="34" charset="-120"/>
            </a:endParaRPr>
          </a:p>
          <a:p>
            <a:pPr marL="361950" indent="-361950">
              <a:lnSpc>
                <a:spcPct val="100000"/>
              </a:lnSpc>
              <a:spcBef>
                <a:spcPts val="1200"/>
              </a:spcBef>
              <a:spcAft>
                <a:spcPts val="600"/>
              </a:spcAft>
              <a:buFont typeface="Wingdings" panose="05000000000000000000" pitchFamily="2" charset="2"/>
              <a:buChar char="u"/>
            </a:pPr>
            <a:r>
              <a:rPr lang="zh-TW" altLang="en-US" sz="3600" b="1" dirty="0" smtClean="0">
                <a:latin typeface="微軟正黑體" pitchFamily="34" charset="-120"/>
                <a:ea typeface="微軟正黑體" pitchFamily="34" charset="-120"/>
                <a:cs typeface="Arial Unicode MS" panose="020B0604020202020204" pitchFamily="34" charset="-120"/>
              </a:rPr>
              <a:t>台灣疫苗</a:t>
            </a:r>
            <a:r>
              <a:rPr lang="zh-TW" altLang="en-US" sz="3600" b="1" dirty="0">
                <a:latin typeface="微軟正黑體" pitchFamily="34" charset="-120"/>
                <a:ea typeface="微軟正黑體" pitchFamily="34" charset="-120"/>
                <a:cs typeface="Arial Unicode MS" panose="020B0604020202020204" pitchFamily="34" charset="-120"/>
              </a:rPr>
              <a:t>政策</a:t>
            </a:r>
            <a:r>
              <a:rPr lang="zh-TW" altLang="en-US" sz="3600" b="1" dirty="0">
                <a:latin typeface="微軟正黑體" pitchFamily="34" charset="-120"/>
                <a:ea typeface="微軟正黑體" pitchFamily="34" charset="-120"/>
                <a:cs typeface="Arial Unicode MS" panose="020B0604020202020204" pitchFamily="34" charset="-120"/>
              </a:rPr>
              <a:t>推行</a:t>
            </a:r>
            <a:r>
              <a:rPr lang="zh-TW" altLang="en-US" sz="3600" b="1" dirty="0" smtClean="0">
                <a:latin typeface="微軟正黑體" pitchFamily="34" charset="-120"/>
                <a:ea typeface="微軟正黑體" pitchFamily="34" charset="-120"/>
                <a:cs typeface="Arial Unicode MS" panose="020B0604020202020204" pitchFamily="34" charset="-120"/>
              </a:rPr>
              <a:t>成就</a:t>
            </a:r>
            <a:endParaRPr lang="en-US" altLang="zh-TW" sz="3600" b="1" dirty="0" smtClean="0">
              <a:latin typeface="微軟正黑體" pitchFamily="34" charset="-120"/>
              <a:ea typeface="微軟正黑體" pitchFamily="34" charset="-120"/>
              <a:cs typeface="Arial Unicode MS" panose="020B0604020202020204" pitchFamily="34" charset="-120"/>
            </a:endParaRPr>
          </a:p>
          <a:p>
            <a:pPr>
              <a:lnSpc>
                <a:spcPct val="100000"/>
              </a:lnSpc>
              <a:spcBef>
                <a:spcPts val="1200"/>
              </a:spcBef>
              <a:spcAft>
                <a:spcPts val="600"/>
              </a:spcAft>
              <a:buFont typeface="Wingdings" panose="05000000000000000000" pitchFamily="2" charset="2"/>
              <a:buChar char="u"/>
            </a:pPr>
            <a:r>
              <a:rPr lang="zh-TW" altLang="en-US" sz="3600" b="1" dirty="0" smtClean="0">
                <a:latin typeface="微軟正黑體" pitchFamily="34" charset="-120"/>
                <a:ea typeface="微軟正黑體" pitchFamily="34" charset="-120"/>
                <a:cs typeface="Arial Unicode MS" panose="020B0604020202020204" pitchFamily="34" charset="-120"/>
              </a:rPr>
              <a:t>未來</a:t>
            </a:r>
            <a:r>
              <a:rPr lang="zh-TW" altLang="en-US" sz="3600" b="1" dirty="0" smtClean="0">
                <a:latin typeface="微軟正黑體" pitchFamily="34" charset="-120"/>
                <a:ea typeface="微軟正黑體" pitchFamily="34" charset="-120"/>
                <a:cs typeface="Arial Unicode MS" panose="020B0604020202020204" pitchFamily="34" charset="-120"/>
              </a:rPr>
              <a:t>展望</a:t>
            </a:r>
            <a:endParaRPr lang="zh-TW" altLang="en-US" sz="3600" b="1" dirty="0">
              <a:latin typeface="微軟正黑體" pitchFamily="34" charset="-120"/>
              <a:ea typeface="微軟正黑體" pitchFamily="34" charset="-120"/>
              <a:cs typeface="Arial Unicode MS" panose="020B0604020202020204" pitchFamily="34" charset="-120"/>
            </a:endParaRPr>
          </a:p>
        </p:txBody>
      </p:sp>
      <p:sp>
        <p:nvSpPr>
          <p:cNvPr id="4" name="投影片編號版面配置區 3"/>
          <p:cNvSpPr>
            <a:spLocks noGrp="1"/>
          </p:cNvSpPr>
          <p:nvPr>
            <p:ph type="sldNum" sz="quarter" idx="12"/>
          </p:nvPr>
        </p:nvSpPr>
        <p:spPr/>
        <p:txBody>
          <a:bodyPr/>
          <a:lstStyle/>
          <a:p>
            <a:fld id="{2B27D621-518B-4A89-9F4A-A9A98FA2387C}" type="slidenum">
              <a:rPr lang="zh-TW" altLang="en-US" smtClean="0"/>
              <a:t>4</a:t>
            </a:fld>
            <a:endParaRPr lang="zh-TW" altLang="en-US"/>
          </a:p>
        </p:txBody>
      </p:sp>
    </p:spTree>
    <p:extLst>
      <p:ext uri="{BB962C8B-B14F-4D97-AF65-F5344CB8AC3E}">
        <p14:creationId xmlns:p14="http://schemas.microsoft.com/office/powerpoint/2010/main" val="293383644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312358-0217-466D-8115-AFBD3C08253C}"/>
              </a:ext>
            </a:extLst>
          </p:cNvPr>
          <p:cNvSpPr>
            <a:spLocks noGrp="1"/>
          </p:cNvSpPr>
          <p:nvPr>
            <p:ph type="title"/>
          </p:nvPr>
        </p:nvSpPr>
        <p:spPr>
          <a:xfrm>
            <a:off x="395288" y="215900"/>
            <a:ext cx="8229600" cy="765175"/>
          </a:xfrm>
        </p:spPr>
        <p:txBody>
          <a:bodyPr>
            <a:normAutofit/>
          </a:bodyPr>
          <a:lstStyle/>
          <a:p>
            <a:pPr>
              <a:defRPr/>
            </a:pPr>
            <a:r>
              <a:rPr lang="zh-TW" altLang="en-US" sz="4000" dirty="0" smtClean="0">
                <a:latin typeface="微軟正黑體" panose="020B0604030504040204" pitchFamily="34" charset="-120"/>
                <a:ea typeface="Arial Unicode MS" panose="020B0604020202020204" pitchFamily="34" charset="-120"/>
                <a:cs typeface="Arial Unicode MS" panose="020B0604020202020204" pitchFamily="34" charset="-120"/>
              </a:rPr>
              <a:t>台灣疫苗政策</a:t>
            </a:r>
            <a:r>
              <a:rPr lang="zh-TW" altLang="en-US" sz="4000" dirty="0">
                <a:latin typeface="微軟正黑體" panose="020B0604030504040204" pitchFamily="34" charset="-120"/>
                <a:ea typeface="Arial Unicode MS" panose="020B0604020202020204" pitchFamily="34" charset="-120"/>
                <a:cs typeface="Arial Unicode MS" panose="020B0604020202020204" pitchFamily="34" charset="-120"/>
              </a:rPr>
              <a:t>推動歷程</a:t>
            </a:r>
            <a:endParaRPr lang="zh-TW" altLang="en-US" sz="4000" dirty="0">
              <a:solidFill>
                <a:srgbClr val="7F7F7F"/>
              </a:solidFill>
              <a:effectLst>
                <a:outerShdw blurRad="38100" dist="38100" dir="2700000" algn="tl">
                  <a:srgbClr val="C0C0C0"/>
                </a:outerShdw>
              </a:effectLst>
              <a:latin typeface="微軟正黑體" panose="020B0604030504040204" pitchFamily="34" charset="-120"/>
              <a:cs typeface="Times New Roman" panose="02020603050405020304" pitchFamily="18" charset="0"/>
            </a:endParaRPr>
          </a:p>
        </p:txBody>
      </p:sp>
      <p:sp>
        <p:nvSpPr>
          <p:cNvPr id="890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4BF45F-04E0-46CB-B340-AE40C32966D6}" type="slidenum">
              <a:rPr kumimoji="1" lang="zh-TW" altLang="en-US" sz="1400" b="0"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zh-TW" altLang="en-US" sz="1400" b="0"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pic>
        <p:nvPicPr>
          <p:cNvPr id="890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196975"/>
            <a:ext cx="8355013" cy="4752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3" name="矩形 5"/>
          <p:cNvSpPr>
            <a:spLocks noChangeArrowheads="1"/>
          </p:cNvSpPr>
          <p:nvPr/>
        </p:nvSpPr>
        <p:spPr bwMode="auto">
          <a:xfrm>
            <a:off x="1511300" y="2155825"/>
            <a:ext cx="6319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1" i="0" u="none" strike="noStrike" kern="1200" cap="none" spc="0" normalizeH="0" baseline="0" noProof="0" smtClean="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DTP</a:t>
            </a:r>
          </a:p>
        </p:txBody>
      </p:sp>
      <p:sp>
        <p:nvSpPr>
          <p:cNvPr id="89094" name="文字方塊 6"/>
          <p:cNvSpPr txBox="1">
            <a:spLocks noChangeArrowheads="1"/>
          </p:cNvSpPr>
          <p:nvPr/>
        </p:nvSpPr>
        <p:spPr bwMode="auto">
          <a:xfrm>
            <a:off x="2505075" y="4991100"/>
            <a:ext cx="72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8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t>BCG</a:t>
            </a:r>
            <a:endParaRPr kumimoji="1" lang="zh-TW" altLang="en-US" sz="18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89096" name="文字方塊 8"/>
          <p:cNvSpPr txBox="1">
            <a:spLocks noChangeArrowheads="1"/>
          </p:cNvSpPr>
          <p:nvPr/>
        </p:nvSpPr>
        <p:spPr bwMode="auto">
          <a:xfrm>
            <a:off x="3024188" y="4421188"/>
            <a:ext cx="900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1" lang="en-US" altLang="zh-TW" sz="18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t>JE</a:t>
            </a:r>
            <a:endParaRPr kumimoji="1" lang="zh-TW" altLang="en-US" sz="18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89097" name="文字方塊 16"/>
          <p:cNvSpPr txBox="1">
            <a:spLocks noChangeArrowheads="1"/>
          </p:cNvSpPr>
          <p:nvPr/>
        </p:nvSpPr>
        <p:spPr bwMode="auto">
          <a:xfrm>
            <a:off x="393700" y="1196975"/>
            <a:ext cx="8355013" cy="361950"/>
          </a:xfrm>
          <a:prstGeom prst="rect">
            <a:avLst/>
          </a:prstGeom>
          <a:solidFill>
            <a:srgbClr val="DDDDDD"/>
          </a:solidFill>
          <a:ln>
            <a:noFill/>
          </a:ln>
          <a:extLs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ctr" defTabSz="914400" rtl="0" eaLnBrk="0" fontAlgn="base" latinLnBrk="0" hangingPunct="0">
              <a:lnSpc>
                <a:spcPts val="2100"/>
              </a:lnSpc>
              <a:spcBef>
                <a:spcPct val="0"/>
              </a:spcBef>
              <a:spcAft>
                <a:spcPct val="0"/>
              </a:spcAft>
              <a:buClrTx/>
              <a:buSzTx/>
              <a:buFontTx/>
              <a:buNone/>
              <a:tabLst/>
              <a:defRPr/>
            </a:pPr>
            <a:r>
              <a:rPr kumimoji="1" lang="en-US" altLang="zh-TW" sz="20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t>1944-1995</a:t>
            </a:r>
            <a:endParaRPr kumimoji="1" lang="zh-TW" altLang="en-US" sz="20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89099" name="矩形 21"/>
          <p:cNvSpPr>
            <a:spLocks noChangeArrowheads="1"/>
          </p:cNvSpPr>
          <p:nvPr/>
        </p:nvSpPr>
        <p:spPr bwMode="auto">
          <a:xfrm>
            <a:off x="5435600" y="2243138"/>
            <a:ext cx="1512888" cy="36988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800" b="1" i="0" u="none" strike="noStrike" kern="1200" cap="none" spc="0" normalizeH="0" baseline="0" noProof="0" smtClean="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Rubella</a:t>
            </a:r>
          </a:p>
        </p:txBody>
      </p:sp>
      <p:sp>
        <p:nvSpPr>
          <p:cNvPr id="89100" name="AutoShape 2" descr="「疫苗接種 黃卡」的圖片搜尋結果"/>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1"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endParaRPr>
          </a:p>
        </p:txBody>
      </p:sp>
      <p:sp>
        <p:nvSpPr>
          <p:cNvPr id="89101" name="AutoShape 5" descr="兒童預防保健及預防接種紀錄表"/>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1"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endParaRPr>
          </a:p>
        </p:txBody>
      </p:sp>
      <p:pic>
        <p:nvPicPr>
          <p:cNvPr id="89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5210175"/>
            <a:ext cx="877888" cy="73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103" name="Picture 2"/>
          <p:cNvPicPr>
            <a:picLocks noChangeAspect="1" noChangeArrowheads="1"/>
          </p:cNvPicPr>
          <p:nvPr/>
        </p:nvPicPr>
        <p:blipFill>
          <a:blip r:embed="rId5">
            <a:extLst>
              <a:ext uri="{28A0092B-C50C-407E-A947-70E740481C1C}">
                <a14:useLocalDpi xmlns:a14="http://schemas.microsoft.com/office/drawing/2010/main" val="0"/>
              </a:ext>
            </a:extLst>
          </a:blip>
          <a:srcRect l="38402" t="15971" r="23914" b="19746"/>
          <a:stretch>
            <a:fillRect/>
          </a:stretch>
        </p:blipFill>
        <p:spPr bwMode="auto">
          <a:xfrm>
            <a:off x="7256463" y="2736850"/>
            <a:ext cx="727075"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a:extLst>
              <a:ext uri="{FF2B5EF4-FFF2-40B4-BE49-F238E27FC236}">
                <a16:creationId xmlns:a16="http://schemas.microsoft.com/office/drawing/2014/main" id="{05279E9A-2585-4A9E-BC05-409A3073D75A}"/>
              </a:ext>
            </a:extLst>
          </p:cNvPr>
          <p:cNvSpPr/>
          <p:nvPr/>
        </p:nvSpPr>
        <p:spPr>
          <a:xfrm>
            <a:off x="460375" y="4286250"/>
            <a:ext cx="1223963" cy="44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白喉類毒素</a:t>
            </a:r>
          </a:p>
        </p:txBody>
      </p:sp>
      <p:sp>
        <p:nvSpPr>
          <p:cNvPr id="12" name="矩形 11">
            <a:extLst>
              <a:ext uri="{FF2B5EF4-FFF2-40B4-BE49-F238E27FC236}">
                <a16:creationId xmlns:a16="http://schemas.microsoft.com/office/drawing/2014/main" id="{7CDB5617-82D1-4E4C-8C14-0CF13CA6E740}"/>
              </a:ext>
            </a:extLst>
          </p:cNvPr>
          <p:cNvSpPr/>
          <p:nvPr/>
        </p:nvSpPr>
        <p:spPr>
          <a:xfrm>
            <a:off x="460375" y="2787650"/>
            <a:ext cx="730250" cy="425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牛痘</a:t>
            </a:r>
          </a:p>
        </p:txBody>
      </p:sp>
      <p:sp>
        <p:nvSpPr>
          <p:cNvPr id="25" name="矩形 24">
            <a:extLst>
              <a:ext uri="{FF2B5EF4-FFF2-40B4-BE49-F238E27FC236}">
                <a16:creationId xmlns:a16="http://schemas.microsoft.com/office/drawing/2014/main" id="{9B2AA01B-6FB6-4BE6-8F01-508872217E0C}"/>
              </a:ext>
            </a:extLst>
          </p:cNvPr>
          <p:cNvSpPr/>
          <p:nvPr/>
        </p:nvSpPr>
        <p:spPr>
          <a:xfrm>
            <a:off x="1071563" y="1971675"/>
            <a:ext cx="1628775" cy="639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白喉百日咳破傷風混合疫苗</a:t>
            </a:r>
          </a:p>
        </p:txBody>
      </p:sp>
      <p:sp>
        <p:nvSpPr>
          <p:cNvPr id="26" name="矩形 25">
            <a:extLst>
              <a:ext uri="{FF2B5EF4-FFF2-40B4-BE49-F238E27FC236}">
                <a16:creationId xmlns:a16="http://schemas.microsoft.com/office/drawing/2014/main" id="{48591A22-6AE2-4C29-94DE-D6FA71381F11}"/>
              </a:ext>
            </a:extLst>
          </p:cNvPr>
          <p:cNvSpPr/>
          <p:nvPr/>
        </p:nvSpPr>
        <p:spPr>
          <a:xfrm>
            <a:off x="2209800" y="2695575"/>
            <a:ext cx="1627188" cy="495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小兒麻痺口服疫苗</a:t>
            </a:r>
          </a:p>
        </p:txBody>
      </p:sp>
      <p:sp>
        <p:nvSpPr>
          <p:cNvPr id="27" name="矩形 26">
            <a:extLst>
              <a:ext uri="{FF2B5EF4-FFF2-40B4-BE49-F238E27FC236}">
                <a16:creationId xmlns:a16="http://schemas.microsoft.com/office/drawing/2014/main" id="{566A4DCF-4274-4646-9D95-453CC94BC607}"/>
              </a:ext>
            </a:extLst>
          </p:cNvPr>
          <p:cNvSpPr/>
          <p:nvPr/>
        </p:nvSpPr>
        <p:spPr>
          <a:xfrm>
            <a:off x="2390775" y="4953000"/>
            <a:ext cx="892175" cy="40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卡介苗</a:t>
            </a:r>
          </a:p>
        </p:txBody>
      </p:sp>
      <p:sp>
        <p:nvSpPr>
          <p:cNvPr id="28" name="矩形 27">
            <a:extLst>
              <a:ext uri="{FF2B5EF4-FFF2-40B4-BE49-F238E27FC236}">
                <a16:creationId xmlns:a16="http://schemas.microsoft.com/office/drawing/2014/main" id="{12F7C9C5-5F34-42E1-BF60-777250DC66D8}"/>
              </a:ext>
            </a:extLst>
          </p:cNvPr>
          <p:cNvSpPr/>
          <p:nvPr/>
        </p:nvSpPr>
        <p:spPr>
          <a:xfrm>
            <a:off x="2817813" y="4383088"/>
            <a:ext cx="149701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日本腦炎疫苗</a:t>
            </a:r>
          </a:p>
        </p:txBody>
      </p:sp>
      <p:sp>
        <p:nvSpPr>
          <p:cNvPr id="29" name="矩形 28">
            <a:extLst>
              <a:ext uri="{FF2B5EF4-FFF2-40B4-BE49-F238E27FC236}">
                <a16:creationId xmlns:a16="http://schemas.microsoft.com/office/drawing/2014/main" id="{1A8B60E6-76BE-41AF-AB43-CFBF827AE2F3}"/>
              </a:ext>
            </a:extLst>
          </p:cNvPr>
          <p:cNvSpPr/>
          <p:nvPr/>
        </p:nvSpPr>
        <p:spPr>
          <a:xfrm>
            <a:off x="3846513" y="2179638"/>
            <a:ext cx="1497012" cy="431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麻疹疫苗</a:t>
            </a:r>
          </a:p>
        </p:txBody>
      </p:sp>
      <p:sp>
        <p:nvSpPr>
          <p:cNvPr id="31" name="矩形 30">
            <a:extLst>
              <a:ext uri="{FF2B5EF4-FFF2-40B4-BE49-F238E27FC236}">
                <a16:creationId xmlns:a16="http://schemas.microsoft.com/office/drawing/2014/main" id="{472AE147-FD21-4581-915F-16B67E026AB3}"/>
              </a:ext>
            </a:extLst>
          </p:cNvPr>
          <p:cNvSpPr/>
          <p:nvPr/>
        </p:nvSpPr>
        <p:spPr>
          <a:xfrm>
            <a:off x="5435600" y="2179638"/>
            <a:ext cx="1497013" cy="431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德國麻疹疫苗</a:t>
            </a:r>
          </a:p>
        </p:txBody>
      </p:sp>
      <p:sp>
        <p:nvSpPr>
          <p:cNvPr id="32" name="矩形 31">
            <a:extLst>
              <a:ext uri="{FF2B5EF4-FFF2-40B4-BE49-F238E27FC236}">
                <a16:creationId xmlns:a16="http://schemas.microsoft.com/office/drawing/2014/main" id="{C94E5008-769A-4298-A46E-E65A7F9FC6E7}"/>
              </a:ext>
            </a:extLst>
          </p:cNvPr>
          <p:cNvSpPr/>
          <p:nvPr/>
        </p:nvSpPr>
        <p:spPr>
          <a:xfrm>
            <a:off x="5595938" y="4681538"/>
            <a:ext cx="1497012" cy="431800"/>
          </a:xfrm>
          <a:prstGeom prst="rect">
            <a:avLst/>
          </a:prstGeom>
          <a:solidFill>
            <a:srgbClr val="FF99FF"/>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1" lang="en-US" altLang="zh-TW" sz="1400" b="1" i="0" u="none" strike="noStrike" kern="1200" cap="none" spc="0" normalizeH="0" baseline="0" noProof="0" dirty="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B</a:t>
            </a:r>
            <a:r>
              <a:rPr kumimoji="1" lang="zh-TW" altLang="en-US" sz="1400" b="1" i="0" u="none" strike="noStrike" kern="1200" cap="none" spc="0" normalizeH="0" baseline="0" noProof="0" dirty="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型肝炎疫苗</a:t>
            </a:r>
            <a:endParaRPr kumimoji="1" lang="en-US" altLang="zh-TW" sz="1050" b="1" i="0" u="none" strike="noStrike" kern="1200" cap="none" spc="0" normalizeH="0" baseline="0" noProof="0" dirty="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矩形 32">
            <a:extLst>
              <a:ext uri="{FF2B5EF4-FFF2-40B4-BE49-F238E27FC236}">
                <a16:creationId xmlns:a16="http://schemas.microsoft.com/office/drawing/2014/main" id="{02D92B1A-8A6F-4E16-8CCD-7713973D085A}"/>
              </a:ext>
            </a:extLst>
          </p:cNvPr>
          <p:cNvSpPr/>
          <p:nvPr/>
        </p:nvSpPr>
        <p:spPr>
          <a:xfrm>
            <a:off x="7118350" y="4897438"/>
            <a:ext cx="1546225" cy="661987"/>
          </a:xfrm>
          <a:prstGeom prst="rect">
            <a:avLst/>
          </a:prstGeom>
          <a:solidFill>
            <a:schemeClr val="accent1">
              <a:lumMod val="60000"/>
              <a:lumOff val="4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1" lang="zh-TW" altLang="en-US" sz="1400" b="1" i="0" u="none" strike="noStrike" kern="1200" cap="none" spc="0" normalizeH="0" baseline="0" noProof="0" dirty="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麻疹腮腺炎德國麻疹混合疫苗</a:t>
            </a:r>
            <a:endParaRPr kumimoji="1" lang="en-US" altLang="zh-TW" sz="1050" b="1" i="0" u="none" strike="noStrike" kern="1200" cap="none" spc="0" normalizeH="0" baseline="0" noProof="0" dirty="0">
              <a:ln>
                <a:noFill/>
              </a:ln>
              <a:solidFill>
                <a:srgbClr val="003366"/>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9114" name="文字方塊 33"/>
          <p:cNvSpPr txBox="1">
            <a:spLocks noChangeArrowheads="1"/>
          </p:cNvSpPr>
          <p:nvPr/>
        </p:nvSpPr>
        <p:spPr bwMode="auto">
          <a:xfrm>
            <a:off x="7339013" y="2109788"/>
            <a:ext cx="1331912" cy="4778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ctr" defTabSz="914400" rtl="0" eaLnBrk="0" fontAlgn="base" latinLnBrk="0" hangingPunct="0">
              <a:lnSpc>
                <a:spcPts val="1500"/>
              </a:lnSpc>
              <a:spcBef>
                <a:spcPct val="0"/>
              </a:spcBef>
              <a:spcAft>
                <a:spcPct val="0"/>
              </a:spcAft>
              <a:buClrTx/>
              <a:buSzTx/>
              <a:buFontTx/>
              <a:buNone/>
              <a:tabLst/>
              <a:defRPr/>
            </a:pPr>
            <a:r>
              <a:rPr kumimoji="1" lang="zh-TW" altLang="en-US" sz="16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t>接種紀錄納入兒童健康手冊</a:t>
            </a:r>
          </a:p>
        </p:txBody>
      </p:sp>
      <p:sp>
        <p:nvSpPr>
          <p:cNvPr id="35" name="矩形 34">
            <a:extLst>
              <a:ext uri="{FF2B5EF4-FFF2-40B4-BE49-F238E27FC236}">
                <a16:creationId xmlns:a16="http://schemas.microsoft.com/office/drawing/2014/main" id="{7AB96B23-F24C-40EE-96F2-AFE213FAE1B2}"/>
              </a:ext>
            </a:extLst>
          </p:cNvPr>
          <p:cNvSpPr/>
          <p:nvPr/>
        </p:nvSpPr>
        <p:spPr>
          <a:xfrm>
            <a:off x="4926013" y="5216525"/>
            <a:ext cx="1497012" cy="714375"/>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全面推行預防接種紀錄卡</a:t>
            </a:r>
          </a:p>
        </p:txBody>
      </p:sp>
    </p:spTree>
    <p:extLst>
      <p:ext uri="{BB962C8B-B14F-4D97-AF65-F5344CB8AC3E}">
        <p14:creationId xmlns:p14="http://schemas.microsoft.com/office/powerpoint/2010/main" val="275020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02716376-C5DE-4458-9A10-7137AE536370}"/>
              </a:ext>
            </a:extLst>
          </p:cNvPr>
          <p:cNvSpPr>
            <a:spLocks noGrp="1"/>
          </p:cNvSpPr>
          <p:nvPr>
            <p:ph type="title"/>
          </p:nvPr>
        </p:nvSpPr>
        <p:spPr>
          <a:xfrm>
            <a:off x="395288" y="215900"/>
            <a:ext cx="8229600" cy="765175"/>
          </a:xfrm>
        </p:spPr>
        <p:txBody>
          <a:bodyPr>
            <a:normAutofit/>
          </a:bodyPr>
          <a:lstStyle/>
          <a:p>
            <a:pPr>
              <a:defRPr/>
            </a:pPr>
            <a:r>
              <a:rPr lang="zh-TW" altLang="en-US" sz="4000" dirty="0">
                <a:latin typeface="微軟正黑體" panose="020B0604030504040204" pitchFamily="34" charset="-120"/>
                <a:ea typeface="Arial Unicode MS" panose="020B0604020202020204" pitchFamily="34" charset="-120"/>
                <a:cs typeface="Arial Unicode MS" panose="020B0604020202020204" pitchFamily="34" charset="-120"/>
              </a:rPr>
              <a:t>台灣疫苗</a:t>
            </a:r>
            <a:r>
              <a:rPr lang="zh-TW" altLang="en-US" sz="4000" dirty="0" smtClean="0">
                <a:latin typeface="微軟正黑體" panose="020B0604030504040204" pitchFamily="34" charset="-120"/>
                <a:ea typeface="Arial Unicode MS" panose="020B0604020202020204" pitchFamily="34" charset="-120"/>
                <a:cs typeface="Arial Unicode MS" panose="020B0604020202020204" pitchFamily="34" charset="-120"/>
              </a:rPr>
              <a:t>政策</a:t>
            </a:r>
            <a:r>
              <a:rPr lang="zh-TW" altLang="en-US" sz="4000" dirty="0">
                <a:latin typeface="微軟正黑體" panose="020B0604030504040204" pitchFamily="34" charset="-120"/>
                <a:ea typeface="Arial Unicode MS" panose="020B0604020202020204" pitchFamily="34" charset="-120"/>
                <a:cs typeface="Arial Unicode MS" panose="020B0604020202020204" pitchFamily="34" charset="-120"/>
              </a:rPr>
              <a:t>推動歷程</a:t>
            </a:r>
            <a:r>
              <a:rPr lang="en-US" altLang="zh-TW" sz="4000" dirty="0">
                <a:latin typeface="微軟正黑體" panose="020B0604030504040204" pitchFamily="34" charset="-120"/>
                <a:ea typeface="Arial Unicode MS" panose="020B0604020202020204" pitchFamily="34" charset="-120"/>
                <a:cs typeface="Arial Unicode MS" panose="020B0604020202020204" pitchFamily="34" charset="-120"/>
              </a:rPr>
              <a:t>(</a:t>
            </a:r>
            <a:r>
              <a:rPr lang="zh-TW" altLang="en-US" sz="4000" dirty="0">
                <a:latin typeface="微軟正黑體" panose="020B0604030504040204" pitchFamily="34" charset="-120"/>
                <a:ea typeface="Arial Unicode MS" panose="020B0604020202020204" pitchFamily="34" charset="-120"/>
                <a:cs typeface="Arial Unicode MS" panose="020B0604020202020204" pitchFamily="34" charset="-120"/>
              </a:rPr>
              <a:t>續</a:t>
            </a:r>
            <a:r>
              <a:rPr lang="en-US" altLang="zh-TW" sz="4000" dirty="0">
                <a:latin typeface="微軟正黑體" panose="020B0604030504040204" pitchFamily="34" charset="-120"/>
                <a:ea typeface="Arial Unicode MS" panose="020B0604020202020204" pitchFamily="34" charset="-120"/>
                <a:cs typeface="Arial Unicode MS" panose="020B0604020202020204" pitchFamily="34" charset="-120"/>
              </a:rPr>
              <a:t>)</a:t>
            </a:r>
            <a:endParaRPr lang="zh-TW" altLang="en-US" sz="4000" dirty="0">
              <a:solidFill>
                <a:srgbClr val="7F7F7F"/>
              </a:solidFill>
              <a:effectLst>
                <a:outerShdw blurRad="38100" dist="38100" dir="2700000" algn="tl">
                  <a:srgbClr val="C0C0C0"/>
                </a:outerShdw>
              </a:effectLst>
              <a:latin typeface="微軟正黑體" panose="020B0604030504040204" pitchFamily="34" charset="-120"/>
              <a:cs typeface="Times New Roman" panose="02020603050405020304" pitchFamily="18" charset="0"/>
            </a:endParaRPr>
          </a:p>
        </p:txBody>
      </p:sp>
      <p:pic>
        <p:nvPicPr>
          <p:cNvPr id="91139"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08100"/>
            <a:ext cx="88868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文字方塊 7"/>
          <p:cNvSpPr txBox="1">
            <a:spLocks noChangeArrowheads="1"/>
          </p:cNvSpPr>
          <p:nvPr/>
        </p:nvSpPr>
        <p:spPr bwMode="auto">
          <a:xfrm>
            <a:off x="7396163" y="3521075"/>
            <a:ext cx="939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400" b="1" i="0" u="sng" strike="noStrike" kern="1200" cap="none" spc="0" normalizeH="0" baseline="0" noProof="0" smtClean="0">
                <a:ln>
                  <a:noFill/>
                </a:ln>
                <a:solidFill>
                  <a:srgbClr val="996633"/>
                </a:solidFill>
                <a:effectLst/>
                <a:uLnTx/>
                <a:uFillTx/>
                <a:latin typeface="微軟正黑體" panose="020B0604030504040204" pitchFamily="34" charset="-120"/>
                <a:ea typeface="微軟正黑體" panose="020B0604030504040204" pitchFamily="34" charset="-120"/>
                <a:cs typeface="Arial" panose="020B0604020202020204" pitchFamily="34" charset="0"/>
              </a:rPr>
              <a:t>2017</a:t>
            </a:r>
            <a:endParaRPr kumimoji="1" lang="zh-TW" altLang="en-US" sz="1400" b="1" i="0" u="sng" strike="noStrike" kern="1200" cap="none" spc="0" normalizeH="0" baseline="0" noProof="0" smtClean="0">
              <a:ln>
                <a:noFill/>
              </a:ln>
              <a:solidFill>
                <a:srgbClr val="996633"/>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cxnSp>
        <p:nvCxnSpPr>
          <p:cNvPr id="9" name="直線單箭頭接點 8">
            <a:extLst>
              <a:ext uri="{FF2B5EF4-FFF2-40B4-BE49-F238E27FC236}">
                <a16:creationId xmlns:a16="http://schemas.microsoft.com/office/drawing/2014/main" id="{0E09F303-BD81-4792-8A97-55FD56995658}"/>
              </a:ext>
            </a:extLst>
          </p:cNvPr>
          <p:cNvCxnSpPr/>
          <p:nvPr/>
        </p:nvCxnSpPr>
        <p:spPr>
          <a:xfrm flipV="1">
            <a:off x="7970838" y="3521075"/>
            <a:ext cx="6350" cy="93662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1143" name="文字方塊 10"/>
          <p:cNvSpPr txBox="1">
            <a:spLocks noChangeArrowheads="1"/>
          </p:cNvSpPr>
          <p:nvPr/>
        </p:nvSpPr>
        <p:spPr bwMode="auto">
          <a:xfrm>
            <a:off x="7219950" y="4121150"/>
            <a:ext cx="1516063" cy="58420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6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t>細胞培養</a:t>
            </a:r>
            <a:endParaRPr kumimoji="1" lang="en-US" altLang="zh-TW" sz="16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600" b="1" i="0" u="none" strike="noStrike" kern="1200" cap="none" spc="0" normalizeH="0" baseline="0" noProof="0" smtClean="0">
                <a:ln>
                  <a:noFill/>
                </a:ln>
                <a:solidFill>
                  <a:srgbClr val="000000"/>
                </a:solidFill>
                <a:effectLst/>
                <a:uLnTx/>
                <a:uFillTx/>
                <a:latin typeface="微軟正黑體" panose="020B0604030504040204" pitchFamily="34" charset="-120"/>
                <a:ea typeface="微軟正黑體" panose="020B0604030504040204" pitchFamily="34" charset="-120"/>
              </a:rPr>
              <a:t>日本腦炎疫苗</a:t>
            </a:r>
          </a:p>
        </p:txBody>
      </p:sp>
      <p:cxnSp>
        <p:nvCxnSpPr>
          <p:cNvPr id="12" name="直線單箭頭接點 11">
            <a:extLst>
              <a:ext uri="{FF2B5EF4-FFF2-40B4-BE49-F238E27FC236}">
                <a16:creationId xmlns:a16="http://schemas.microsoft.com/office/drawing/2014/main" id="{E52011A6-670D-4895-AA72-F2064EF05E8E}"/>
              </a:ext>
            </a:extLst>
          </p:cNvPr>
          <p:cNvCxnSpPr/>
          <p:nvPr/>
        </p:nvCxnSpPr>
        <p:spPr>
          <a:xfrm>
            <a:off x="8429625" y="2781300"/>
            <a:ext cx="0" cy="6254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1145" name="文字方塊 12"/>
          <p:cNvSpPr txBox="1">
            <a:spLocks noChangeArrowheads="1"/>
          </p:cNvSpPr>
          <p:nvPr/>
        </p:nvSpPr>
        <p:spPr bwMode="auto">
          <a:xfrm>
            <a:off x="7954963" y="3186113"/>
            <a:ext cx="93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400" b="1" i="0" u="sng" strike="noStrike" kern="1200" cap="none" spc="0" normalizeH="0" baseline="0" noProof="0" dirty="0" smtClean="0">
                <a:ln>
                  <a:noFill/>
                </a:ln>
                <a:solidFill>
                  <a:srgbClr val="996633"/>
                </a:solidFill>
                <a:effectLst/>
                <a:uLnTx/>
                <a:uFillTx/>
                <a:latin typeface="微軟正黑體" panose="020B0604030504040204" pitchFamily="34" charset="-120"/>
                <a:ea typeface="微軟正黑體" panose="020B0604030504040204" pitchFamily="34" charset="-120"/>
                <a:cs typeface="Arial" panose="020B0604020202020204" pitchFamily="34" charset="0"/>
              </a:rPr>
              <a:t>2018</a:t>
            </a:r>
            <a:endParaRPr kumimoji="1" lang="zh-TW" altLang="en-US" sz="1400" b="1" i="0" u="sng" strike="noStrike" kern="1200" cap="none" spc="0" normalizeH="0" baseline="0" noProof="0" dirty="0" smtClean="0">
              <a:ln>
                <a:noFill/>
              </a:ln>
              <a:solidFill>
                <a:srgbClr val="996633"/>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7" name="矩形 16">
            <a:extLst>
              <a:ext uri="{FF2B5EF4-FFF2-40B4-BE49-F238E27FC236}">
                <a16:creationId xmlns:a16="http://schemas.microsoft.com/office/drawing/2014/main" id="{A4F66B85-A414-4C0E-812D-84E924AF57A0}"/>
              </a:ext>
            </a:extLst>
          </p:cNvPr>
          <p:cNvSpPr/>
          <p:nvPr/>
        </p:nvSpPr>
        <p:spPr>
          <a:xfrm>
            <a:off x="76200" y="2463800"/>
            <a:ext cx="1047750" cy="469900"/>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流感疫苗</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a:t>
            </a:r>
            <a:r>
              <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成人</a:t>
            </a:r>
            <a:r>
              <a:rPr kumimoji="1" lang="en-US" altLang="zh-TW"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421374F5-56A9-41F7-AEED-FC15BFC461D1}"/>
              </a:ext>
            </a:extLst>
          </p:cNvPr>
          <p:cNvSpPr/>
          <p:nvPr/>
        </p:nvSpPr>
        <p:spPr>
          <a:xfrm>
            <a:off x="647700" y="1993900"/>
            <a:ext cx="1228725" cy="469900"/>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流感疫苗</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a:t>
            </a:r>
            <a:r>
              <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幼兒</a:t>
            </a:r>
            <a:r>
              <a:rPr kumimoji="1" lang="en-US" altLang="zh-TW"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AACD7D01-7980-47EF-99CA-3943B6F8AF26}"/>
              </a:ext>
            </a:extLst>
          </p:cNvPr>
          <p:cNvSpPr/>
          <p:nvPr/>
        </p:nvSpPr>
        <p:spPr>
          <a:xfrm>
            <a:off x="509588" y="3971925"/>
            <a:ext cx="1228725" cy="469900"/>
          </a:xfrm>
          <a:prstGeom prst="rect">
            <a:avLst/>
          </a:prstGeom>
          <a:solidFill>
            <a:srgbClr val="FFCC66"/>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水痘疫苗</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5B123B92-700C-4B95-AF1A-44070F2734EC}"/>
              </a:ext>
            </a:extLst>
          </p:cNvPr>
          <p:cNvSpPr/>
          <p:nvPr/>
        </p:nvSpPr>
        <p:spPr>
          <a:xfrm>
            <a:off x="1547664" y="4457700"/>
            <a:ext cx="1747986" cy="647700"/>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75</a:t>
            </a: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歲以上長者接種</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肺炎鏈球菌疫苗</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0F4FE6C3-1EED-4291-83D5-15B1331929DD}"/>
              </a:ext>
            </a:extLst>
          </p:cNvPr>
          <p:cNvSpPr/>
          <p:nvPr/>
        </p:nvSpPr>
        <p:spPr>
          <a:xfrm>
            <a:off x="2617788" y="3827463"/>
            <a:ext cx="1011237" cy="571500"/>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2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5</a:t>
            </a:r>
            <a:r>
              <a:rPr kumimoji="1" lang="zh-TW" altLang="en-US" sz="12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歲以下高危險群</a:t>
            </a:r>
            <a:endParaRPr kumimoji="1" lang="en-US" altLang="zh-TW" sz="12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lvl="0" algn="ctr" eaLnBrk="0" fontAlgn="base" hangingPunct="0">
              <a:spcBef>
                <a:spcPct val="0"/>
              </a:spcBef>
              <a:spcAft>
                <a:spcPct val="0"/>
              </a:spcAft>
              <a:defRPr/>
            </a:pPr>
            <a:r>
              <a:rPr kumimoji="1" lang="zh-TW" altLang="en-US" sz="1200" b="1" dirty="0" smtClean="0">
                <a:solidFill>
                  <a:sysClr val="windowText" lastClr="000000"/>
                </a:solidFill>
                <a:latin typeface="微軟正黑體" panose="020B0604030504040204" pitchFamily="34" charset="-120"/>
                <a:ea typeface="微軟正黑體" panose="020B0604030504040204" pitchFamily="34" charset="-120"/>
              </a:rPr>
              <a:t>肺鏈疫苗</a:t>
            </a:r>
            <a:endParaRPr kumimoji="1" lang="zh-TW" altLang="en-US" sz="105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ECD93682-010B-4C7F-9F9F-EFD68B7C0DA2}"/>
              </a:ext>
            </a:extLst>
          </p:cNvPr>
          <p:cNvSpPr/>
          <p:nvPr/>
        </p:nvSpPr>
        <p:spPr>
          <a:xfrm>
            <a:off x="2343150" y="1838325"/>
            <a:ext cx="3171825" cy="917575"/>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1" i="0" u="none" strike="noStrike" kern="120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87C147FF-434D-4FC7-9229-356C19E85490}"/>
              </a:ext>
            </a:extLst>
          </p:cNvPr>
          <p:cNvSpPr/>
          <p:nvPr/>
        </p:nvSpPr>
        <p:spPr>
          <a:xfrm>
            <a:off x="4219575" y="2147888"/>
            <a:ext cx="1514475" cy="608012"/>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小學一年級</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四合一疫苗</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2" name="矩形 21">
            <a:extLst>
              <a:ext uri="{FF2B5EF4-FFF2-40B4-BE49-F238E27FC236}">
                <a16:creationId xmlns:a16="http://schemas.microsoft.com/office/drawing/2014/main" id="{E81F80E8-48DC-450F-9C08-6C4251EA4FBF}"/>
              </a:ext>
            </a:extLst>
          </p:cNvPr>
          <p:cNvSpPr/>
          <p:nvPr/>
        </p:nvSpPr>
        <p:spPr>
          <a:xfrm>
            <a:off x="2286000" y="2138363"/>
            <a:ext cx="1466850" cy="617537"/>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小學一年級</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lvl="0" algn="ctr" eaLnBrk="0" fontAlgn="base" hangingPunct="0">
              <a:spcBef>
                <a:spcPct val="0"/>
              </a:spcBef>
              <a:spcAft>
                <a:spcPct val="0"/>
              </a:spcAft>
              <a:defRPr/>
            </a:pPr>
            <a:r>
              <a:rPr kumimoji="1" lang="zh-TW" altLang="en-US" sz="1400" b="1" dirty="0">
                <a:solidFill>
                  <a:sysClr val="windowText" lastClr="000000"/>
                </a:solidFill>
                <a:latin typeface="微軟正黑體" panose="020B0604030504040204" pitchFamily="34" charset="-120"/>
                <a:ea typeface="微軟正黑體" panose="020B0604030504040204" pitchFamily="34" charset="-120"/>
              </a:rPr>
              <a:t>肺炎鏈球菌疫苗</a:t>
            </a:r>
            <a:endParaRPr kumimoji="1" lang="zh-TW" altLang="en-US" sz="11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6" name="矩形 25">
            <a:extLst>
              <a:ext uri="{FF2B5EF4-FFF2-40B4-BE49-F238E27FC236}">
                <a16:creationId xmlns:a16="http://schemas.microsoft.com/office/drawing/2014/main" id="{9D21FE3D-4C4C-4D41-A090-899B2B56F824}"/>
              </a:ext>
            </a:extLst>
          </p:cNvPr>
          <p:cNvSpPr/>
          <p:nvPr/>
        </p:nvSpPr>
        <p:spPr>
          <a:xfrm>
            <a:off x="3209925" y="2755900"/>
            <a:ext cx="1343025" cy="377825"/>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五合一疫苗</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27" name="矩形 26">
            <a:extLst>
              <a:ext uri="{FF2B5EF4-FFF2-40B4-BE49-F238E27FC236}">
                <a16:creationId xmlns:a16="http://schemas.microsoft.com/office/drawing/2014/main" id="{3B0C6EAD-04AC-4019-A7B9-30955EB1E151}"/>
              </a:ext>
            </a:extLst>
          </p:cNvPr>
          <p:cNvSpPr/>
          <p:nvPr/>
        </p:nvSpPr>
        <p:spPr>
          <a:xfrm>
            <a:off x="3629025" y="4132263"/>
            <a:ext cx="1700213" cy="603250"/>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lvl="0" algn="ctr" eaLnBrk="0" fontAlgn="base" hangingPunct="0">
              <a:spcBef>
                <a:spcPct val="0"/>
              </a:spcBef>
              <a:spcAft>
                <a:spcPct val="0"/>
              </a:spcAf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低收入戶、</a:t>
            </a: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山地</a:t>
            </a:r>
            <a:endParaRPr kumimoji="1" lang="en-US" altLang="zh-TW"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a:p>
            <a:pPr lvl="0" algn="ctr" eaLnBrk="0" fontAlgn="base" hangingPunct="0">
              <a:spcBef>
                <a:spcPct val="0"/>
              </a:spcBef>
              <a:spcAft>
                <a:spcPct val="0"/>
              </a:spcAft>
              <a:defRPr/>
            </a:pP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離島幼兒</a:t>
            </a:r>
            <a:r>
              <a:rPr kumimoji="1" lang="zh-TW" altLang="en-US" sz="1400" b="1" dirty="0">
                <a:solidFill>
                  <a:sysClr val="windowText" lastClr="000000"/>
                </a:solidFill>
                <a:latin typeface="微軟正黑體" panose="020B0604030504040204" pitchFamily="34" charset="-120"/>
                <a:ea typeface="微軟正黑體" panose="020B0604030504040204" pitchFamily="34" charset="-120"/>
              </a:rPr>
              <a:t>肺鏈疫苗</a:t>
            </a:r>
            <a:endParaRPr kumimoji="1" lang="zh-TW" altLang="en-US" sz="11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8EDE80BB-14C1-4AEB-A8BC-8E49EEF92D34}"/>
              </a:ext>
            </a:extLst>
          </p:cNvPr>
          <p:cNvSpPr/>
          <p:nvPr/>
        </p:nvSpPr>
        <p:spPr>
          <a:xfrm>
            <a:off x="4660900" y="4810125"/>
            <a:ext cx="1644650" cy="601663"/>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lvl="0" algn="ctr" eaLnBrk="0" fontAlgn="base" hangingPunct="0">
              <a:spcBef>
                <a:spcPct val="0"/>
              </a:spcBef>
              <a:spcAft>
                <a:spcPct val="0"/>
              </a:spcAf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中低收入戶</a:t>
            </a: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幼兒</a:t>
            </a:r>
            <a:r>
              <a:rPr kumimoji="1" lang="zh-TW" altLang="en-US" sz="1400" b="1" dirty="0">
                <a:solidFill>
                  <a:sysClr val="windowText" lastClr="000000"/>
                </a:solidFill>
                <a:latin typeface="微軟正黑體" panose="020B0604030504040204" pitchFamily="34" charset="-120"/>
                <a:ea typeface="微軟正黑體" panose="020B0604030504040204" pitchFamily="34" charset="-120"/>
              </a:rPr>
              <a:t>肺鏈疫苗</a:t>
            </a:r>
            <a:endParaRPr kumimoji="1" lang="zh-TW" altLang="en-US" sz="11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30" name="矩形 29">
            <a:extLst>
              <a:ext uri="{FF2B5EF4-FFF2-40B4-BE49-F238E27FC236}">
                <a16:creationId xmlns:a16="http://schemas.microsoft.com/office/drawing/2014/main" id="{23219B7A-3DFB-458A-BDA9-1EA6949A6207}"/>
              </a:ext>
            </a:extLst>
          </p:cNvPr>
          <p:cNvSpPr/>
          <p:nvPr/>
        </p:nvSpPr>
        <p:spPr>
          <a:xfrm>
            <a:off x="5407025" y="4156075"/>
            <a:ext cx="1720850" cy="601663"/>
          </a:xfrm>
          <a:prstGeom prst="rect">
            <a:avLst/>
          </a:prstGeom>
          <a:solidFill>
            <a:srgbClr val="9999FF"/>
          </a:solidFill>
        </p:spPr>
        <p:style>
          <a:lnRef idx="3">
            <a:schemeClr val="lt1"/>
          </a:lnRef>
          <a:fillRef idx="1">
            <a:schemeClr val="accent6"/>
          </a:fillRef>
          <a:effectRef idx="1">
            <a:schemeClr val="accent6"/>
          </a:effectRef>
          <a:fontRef idx="minor">
            <a:schemeClr val="lt1"/>
          </a:fontRef>
        </p:style>
        <p:txBody>
          <a:bodyPr anchor="ctr"/>
          <a:lstStyle/>
          <a:p>
            <a:pPr lvl="0" algn="ctr" eaLnBrk="0" fontAlgn="base" hangingPunct="0">
              <a:spcBef>
                <a:spcPct val="0"/>
              </a:spcBef>
              <a:spcAft>
                <a:spcPct val="0"/>
              </a:spcAft>
              <a:defRPr/>
            </a:pPr>
            <a:r>
              <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2-5</a:t>
            </a: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歲</a:t>
            </a: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幼兒</a:t>
            </a:r>
            <a:r>
              <a:rPr kumimoji="1" lang="zh-TW" altLang="en-US" sz="1400" b="1" dirty="0">
                <a:solidFill>
                  <a:sysClr val="windowText" lastClr="000000"/>
                </a:solidFill>
                <a:latin typeface="微軟正黑體" panose="020B0604030504040204" pitchFamily="34" charset="-120"/>
                <a:ea typeface="微軟正黑體" panose="020B0604030504040204" pitchFamily="34" charset="-120"/>
              </a:rPr>
              <a:t>肺鏈疫苗</a:t>
            </a:r>
            <a:endParaRPr kumimoji="1" lang="zh-TW" altLang="en-US" sz="11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31" name="矩形 30">
            <a:extLst>
              <a:ext uri="{FF2B5EF4-FFF2-40B4-BE49-F238E27FC236}">
                <a16:creationId xmlns:a16="http://schemas.microsoft.com/office/drawing/2014/main" id="{789C09B3-36D4-47D3-B5C8-EF87DB16B28D}"/>
              </a:ext>
            </a:extLst>
          </p:cNvPr>
          <p:cNvSpPr/>
          <p:nvPr/>
        </p:nvSpPr>
        <p:spPr>
          <a:xfrm>
            <a:off x="5867400" y="1720850"/>
            <a:ext cx="1814513" cy="758825"/>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1" i="0" u="none" strike="noStrike" kern="120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endParaRPr>
          </a:p>
        </p:txBody>
      </p:sp>
      <p:sp>
        <p:nvSpPr>
          <p:cNvPr id="29" name="矩形 28">
            <a:extLst>
              <a:ext uri="{FF2B5EF4-FFF2-40B4-BE49-F238E27FC236}">
                <a16:creationId xmlns:a16="http://schemas.microsoft.com/office/drawing/2014/main" id="{FE5D5461-3D70-4672-91C7-7A8F9159E271}"/>
              </a:ext>
            </a:extLst>
          </p:cNvPr>
          <p:cNvSpPr/>
          <p:nvPr/>
        </p:nvSpPr>
        <p:spPr>
          <a:xfrm>
            <a:off x="6030913" y="2016125"/>
            <a:ext cx="1279525" cy="538163"/>
          </a:xfrm>
          <a:prstGeom prst="rect">
            <a:avLst/>
          </a:prstGeom>
          <a:solidFill>
            <a:srgbClr val="FF99CC"/>
          </a:solidFill>
        </p:spPr>
        <p:style>
          <a:lnRef idx="3">
            <a:schemeClr val="lt1"/>
          </a:lnRef>
          <a:fillRef idx="1">
            <a:schemeClr val="accent6"/>
          </a:fillRef>
          <a:effectRef idx="1">
            <a:schemeClr val="accent6"/>
          </a:effectRef>
          <a:fontRef idx="minor">
            <a:schemeClr val="lt1"/>
          </a:fontRef>
        </p:style>
        <p:txBody>
          <a:bodyPr anchor="ctr"/>
          <a:lstStyle/>
          <a:p>
            <a:pPr lvl="0" algn="ctr" eaLnBrk="0" fontAlgn="base" hangingPunct="0">
              <a:spcBef>
                <a:spcPct val="0"/>
              </a:spcBef>
              <a:spcAft>
                <a:spcPct val="0"/>
              </a:spcAft>
              <a:defRPr/>
            </a:pPr>
            <a:r>
              <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1-5</a:t>
            </a: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歲</a:t>
            </a: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幼兒</a:t>
            </a:r>
            <a:r>
              <a:rPr kumimoji="1" lang="zh-TW" altLang="en-US" sz="1400" b="1" dirty="0">
                <a:solidFill>
                  <a:sysClr val="windowText" lastClr="000000"/>
                </a:solidFill>
                <a:latin typeface="微軟正黑體" panose="020B0604030504040204" pitchFamily="34" charset="-120"/>
                <a:ea typeface="微軟正黑體" panose="020B0604030504040204" pitchFamily="34" charset="-120"/>
              </a:rPr>
              <a:t>肺鏈疫苗</a:t>
            </a:r>
            <a:endParaRPr kumimoji="1" lang="zh-TW" altLang="en-US" sz="11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A9D8333A-890F-4CAA-9B94-16C320FFF632}"/>
              </a:ext>
            </a:extLst>
          </p:cNvPr>
          <p:cNvSpPr/>
          <p:nvPr/>
        </p:nvSpPr>
        <p:spPr>
          <a:xfrm>
            <a:off x="7702550" y="2366963"/>
            <a:ext cx="1204913" cy="627062"/>
          </a:xfrm>
          <a:prstGeom prst="rect">
            <a:avLst/>
          </a:prstGeom>
          <a:solidFill>
            <a:srgbClr val="FF99CC"/>
          </a:solidFill>
          <a:ln>
            <a:noFill/>
          </a:ln>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A</a:t>
            </a: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型肝炎疫苗</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常規接種</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7" name="矩形 36">
            <a:extLst>
              <a:ext uri="{FF2B5EF4-FFF2-40B4-BE49-F238E27FC236}">
                <a16:creationId xmlns:a16="http://schemas.microsoft.com/office/drawing/2014/main" id="{5E39335A-E9FE-4716-85EC-0B8343B096F0}"/>
              </a:ext>
            </a:extLst>
          </p:cNvPr>
          <p:cNvSpPr/>
          <p:nvPr/>
        </p:nvSpPr>
        <p:spPr>
          <a:xfrm flipV="1">
            <a:off x="6700838" y="2598738"/>
            <a:ext cx="981075" cy="312737"/>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1" i="0" u="none" strike="noStrike" kern="120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endParaRPr>
          </a:p>
        </p:txBody>
      </p:sp>
      <p:sp>
        <p:nvSpPr>
          <p:cNvPr id="32" name="矩形 31">
            <a:extLst>
              <a:ext uri="{FF2B5EF4-FFF2-40B4-BE49-F238E27FC236}">
                <a16:creationId xmlns:a16="http://schemas.microsoft.com/office/drawing/2014/main" id="{A8312559-5D15-4827-ADAE-965660A01AEF}"/>
              </a:ext>
            </a:extLst>
          </p:cNvPr>
          <p:cNvSpPr/>
          <p:nvPr/>
        </p:nvSpPr>
        <p:spPr>
          <a:xfrm>
            <a:off x="6700838" y="2673351"/>
            <a:ext cx="981075" cy="512762"/>
          </a:xfrm>
          <a:prstGeom prst="rect">
            <a:avLst/>
          </a:prstGeom>
          <a:solidFill>
            <a:srgbClr val="FF99CC"/>
          </a:solidFill>
        </p:spPr>
        <p:style>
          <a:lnRef idx="3">
            <a:schemeClr val="lt1"/>
          </a:lnRef>
          <a:fillRef idx="1">
            <a:schemeClr val="accent6"/>
          </a:fillRef>
          <a:effectRef idx="1">
            <a:schemeClr val="accent6"/>
          </a:effectRef>
          <a:fontRef idx="minor">
            <a:schemeClr val="lt1"/>
          </a:fontRef>
        </p:style>
        <p:txBody>
          <a:bodyPr anchor="ctr"/>
          <a:lstStyle/>
          <a:p>
            <a:pPr lvl="0" algn="ctr" eaLnBrk="0" fontAlgn="base" hangingPunct="0">
              <a:spcBef>
                <a:spcPct val="0"/>
              </a:spcBef>
              <a:spcAft>
                <a:spcPct val="0"/>
              </a:spcAft>
              <a:defRPr/>
            </a:pPr>
            <a:r>
              <a:rPr kumimoji="1" lang="zh-TW" altLang="en-US" sz="1400" b="1" dirty="0">
                <a:solidFill>
                  <a:sysClr val="windowText" lastClr="000000"/>
                </a:solidFill>
                <a:latin typeface="微軟正黑體" panose="020B0604030504040204" pitchFamily="34" charset="-120"/>
                <a:ea typeface="微軟正黑體" panose="020B0604030504040204" pitchFamily="34" charset="-120"/>
              </a:rPr>
              <a:t>肺鏈疫苗</a:t>
            </a:r>
            <a:endParaRPr kumimoji="1" lang="zh-TW" altLang="en-US" sz="1100" b="1" dirty="0">
              <a:solidFill>
                <a:sysClr val="windowText" lastClr="000000"/>
              </a:solidFill>
              <a:latin typeface="微軟正黑體" panose="020B0604030504040204" pitchFamily="34" charset="-120"/>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常規</a:t>
            </a: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rPr>
              <a:t>接種</a:t>
            </a:r>
            <a:endParaRPr kumimoji="1" lang="zh-TW" altLang="en-US" sz="11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91163" name="文字方塊 33"/>
          <p:cNvSpPr txBox="1">
            <a:spLocks noChangeArrowheads="1"/>
          </p:cNvSpPr>
          <p:nvPr/>
        </p:nvSpPr>
        <p:spPr bwMode="auto">
          <a:xfrm>
            <a:off x="28575" y="1335088"/>
            <a:ext cx="8353425" cy="361950"/>
          </a:xfrm>
          <a:prstGeom prst="rect">
            <a:avLst/>
          </a:prstGeom>
          <a:solidFill>
            <a:srgbClr val="DDDDDD"/>
          </a:solidFill>
          <a:ln>
            <a:noFill/>
          </a:ln>
          <a:extLs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ctr" defTabSz="914400" rtl="0" eaLnBrk="0" fontAlgn="base" latinLnBrk="0" hangingPunct="0">
              <a:lnSpc>
                <a:spcPts val="2100"/>
              </a:lnSpc>
              <a:spcBef>
                <a:spcPct val="0"/>
              </a:spcBef>
              <a:spcAft>
                <a:spcPct val="0"/>
              </a:spcAft>
              <a:buClrTx/>
              <a:buSzTx/>
              <a:buFontTx/>
              <a:buNone/>
              <a:tabLst/>
              <a:defRPr/>
            </a:pPr>
            <a:r>
              <a:rPr kumimoji="1" lang="en-US" altLang="zh-TW" sz="2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rPr>
              <a:t>1998-2020</a:t>
            </a:r>
            <a:endParaRPr kumimoji="1" lang="zh-TW" altLang="en-US" sz="2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911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049855-B389-4756-8416-3304BE25273E}" type="slidenum">
              <a:rPr kumimoji="1" lang="zh-TW" altLang="en-US" sz="1400" b="0"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zh-TW" altLang="en-US" sz="1400" b="0" i="0" u="none" strike="noStrike" kern="1200" cap="none" spc="0" normalizeH="0" baseline="0" noProof="0" smtClean="0">
              <a:ln>
                <a:noFill/>
              </a:ln>
              <a:solidFill>
                <a:srgbClr val="000000"/>
              </a:solidFill>
              <a:effectLst/>
              <a:uLnTx/>
              <a:uFillTx/>
              <a:latin typeface="新細明體" panose="02020500000000000000" pitchFamily="18" charset="-120"/>
              <a:ea typeface="新細明體" panose="02020500000000000000" pitchFamily="18" charset="-120"/>
              <a:cs typeface="+mn-cs"/>
            </a:endParaRPr>
          </a:p>
        </p:txBody>
      </p:sp>
      <p:sp>
        <p:nvSpPr>
          <p:cNvPr id="34" name="矩形 33">
            <a:extLst>
              <a:ext uri="{FF2B5EF4-FFF2-40B4-BE49-F238E27FC236}">
                <a16:creationId xmlns:a16="http://schemas.microsoft.com/office/drawing/2014/main" id="{421374F5-56A9-41F7-AEED-FC15BFC461D1}"/>
              </a:ext>
            </a:extLst>
          </p:cNvPr>
          <p:cNvSpPr/>
          <p:nvPr/>
        </p:nvSpPr>
        <p:spPr>
          <a:xfrm>
            <a:off x="8034338" y="1853280"/>
            <a:ext cx="942022" cy="469900"/>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四價流</a:t>
            </a:r>
            <a:r>
              <a:rPr kumimoji="1" lang="zh-TW" altLang="en-US"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rPr>
              <a:t>感</a:t>
            </a:r>
            <a:r>
              <a:rPr kumimoji="1" lang="zh-TW" altLang="en-US" sz="1400" b="1" i="0" u="none" strike="noStrike" kern="1200" cap="none" spc="0" normalizeH="0" baseline="0" noProof="0" dirty="0" smtClean="0">
                <a:ln>
                  <a:noFill/>
                </a:ln>
                <a:solidFill>
                  <a:sysClr val="windowText" lastClr="000000"/>
                </a:solidFill>
                <a:effectLst/>
                <a:uLnTx/>
                <a:uFillTx/>
                <a:latin typeface="微軟正黑體" panose="020B0604030504040204" pitchFamily="34" charset="-120"/>
                <a:ea typeface="微軟正黑體" panose="020B0604030504040204" pitchFamily="34" charset="-120"/>
              </a:rPr>
              <a:t>疫苗</a:t>
            </a:r>
            <a:endParaRPr kumimoji="1" lang="en-US" altLang="zh-TW" sz="1400" b="1" i="0" u="none" strike="noStrike" kern="1200" cap="none" spc="0" normalizeH="0" baseline="0" noProof="0" dirty="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35" name="文字方塊 12"/>
          <p:cNvSpPr txBox="1">
            <a:spLocks noChangeArrowheads="1"/>
          </p:cNvSpPr>
          <p:nvPr/>
        </p:nvSpPr>
        <p:spPr bwMode="auto">
          <a:xfrm>
            <a:off x="8498301" y="3186112"/>
            <a:ext cx="93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70000"/>
              <a:buFont typeface="Wingdings" panose="05000000000000000000" pitchFamily="2" charset="2"/>
              <a:buChar char="n"/>
              <a:defRPr kumimoji="1" sz="3200" b="1">
                <a:solidFill>
                  <a:srgbClr val="006FDE"/>
                </a:solidFill>
                <a:latin typeface="新細明體" panose="02020500000000000000" pitchFamily="18" charset="-120"/>
                <a:ea typeface="標楷體" panose="03000509000000000000" pitchFamily="65" charset="-120"/>
              </a:defRPr>
            </a:lvl1pPr>
            <a:lvl2pPr marL="742950" indent="-285750">
              <a:spcBef>
                <a:spcPct val="20000"/>
              </a:spcBef>
              <a:buSzPct val="70000"/>
              <a:buFont typeface="Wingdings" panose="05000000000000000000" pitchFamily="2" charset="2"/>
              <a:buChar char="v"/>
              <a:defRPr kumimoji="1" sz="2800">
                <a:solidFill>
                  <a:schemeClr val="tx1"/>
                </a:solidFill>
                <a:latin typeface="新細明體" panose="02020500000000000000" pitchFamily="18" charset="-120"/>
                <a:ea typeface="標楷體" panose="03000509000000000000" pitchFamily="65" charset="-120"/>
              </a:defRPr>
            </a:lvl2pPr>
            <a:lvl3pPr marL="1143000" indent="-228600">
              <a:spcBef>
                <a:spcPct val="20000"/>
              </a:spcBef>
              <a:buSzPct val="70000"/>
              <a:buFont typeface="Wingdings" panose="05000000000000000000" pitchFamily="2" charset="2"/>
              <a:buChar char="l"/>
              <a:defRPr kumimoji="1" sz="2400">
                <a:solidFill>
                  <a:schemeClr val="tx1"/>
                </a:solidFill>
                <a:latin typeface="新細明體" panose="02020500000000000000" pitchFamily="18" charset="-120"/>
                <a:ea typeface="標楷體" panose="03000509000000000000" pitchFamily="65" charset="-120"/>
              </a:defRPr>
            </a:lvl3pPr>
            <a:lvl4pPr marL="16002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4pPr>
            <a:lvl5pPr marL="2057400" indent="-228600">
              <a:spcBef>
                <a:spcPct val="20000"/>
              </a:spcBef>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5pPr>
            <a:lvl6pPr marL="25146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6pPr>
            <a:lvl7pPr marL="29718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7pPr>
            <a:lvl8pPr marL="34290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8pPr>
            <a:lvl9pPr marL="3886200" indent="-228600" eaLnBrk="0" fontAlgn="base" hangingPunct="0">
              <a:spcBef>
                <a:spcPct val="20000"/>
              </a:spcBef>
              <a:spcAft>
                <a:spcPct val="0"/>
              </a:spcAft>
              <a:buSzPct val="70000"/>
              <a:buFont typeface="Wingdings" panose="05000000000000000000" pitchFamily="2" charset="2"/>
              <a:buChar char="l"/>
              <a:defRPr kumimoji="1" sz="2000">
                <a:solidFill>
                  <a:schemeClr val="tx1"/>
                </a:solidFill>
                <a:latin typeface="新細明體" panose="02020500000000000000" pitchFamily="18" charset="-120"/>
                <a:ea typeface="標楷體" panose="03000509000000000000" pitchFamily="65"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1400" b="1" i="0" u="sng" strike="noStrike" kern="1200" cap="none" spc="0" normalizeH="0" baseline="0" noProof="0" smtClean="0">
                <a:ln>
                  <a:noFill/>
                </a:ln>
                <a:solidFill>
                  <a:srgbClr val="996633"/>
                </a:solidFill>
                <a:effectLst/>
                <a:uLnTx/>
                <a:uFillTx/>
                <a:latin typeface="微軟正黑體" panose="020B0604030504040204" pitchFamily="34" charset="-120"/>
                <a:ea typeface="微軟正黑體" panose="020B0604030504040204" pitchFamily="34" charset="-120"/>
                <a:cs typeface="Arial" panose="020B0604020202020204" pitchFamily="34" charset="0"/>
              </a:rPr>
              <a:t>2019</a:t>
            </a:r>
            <a:endParaRPr kumimoji="1" lang="zh-TW" altLang="en-US" sz="1400" b="1" i="0" u="sng" strike="noStrike" kern="1200" cap="none" spc="0" normalizeH="0" baseline="0" noProof="0" dirty="0" smtClean="0">
              <a:ln>
                <a:noFill/>
              </a:ln>
              <a:solidFill>
                <a:srgbClr val="996633"/>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cxnSp>
        <p:nvCxnSpPr>
          <p:cNvPr id="38" name="直線單箭頭接點 37">
            <a:extLst>
              <a:ext uri="{FF2B5EF4-FFF2-40B4-BE49-F238E27FC236}">
                <a16:creationId xmlns:a16="http://schemas.microsoft.com/office/drawing/2014/main" id="{E52011A6-670D-4895-AA72-F2064EF05E8E}"/>
              </a:ext>
            </a:extLst>
          </p:cNvPr>
          <p:cNvCxnSpPr/>
          <p:nvPr/>
        </p:nvCxnSpPr>
        <p:spPr>
          <a:xfrm>
            <a:off x="8907463" y="2348880"/>
            <a:ext cx="0" cy="864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783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88640"/>
            <a:ext cx="7772400" cy="1080120"/>
          </a:xfrm>
        </p:spPr>
        <p:txBody>
          <a:bodyPr>
            <a:normAutofit/>
          </a:bodyPr>
          <a:lstStyle/>
          <a:p>
            <a:pPr algn="ctr"/>
            <a:r>
              <a:rPr lang="zh-TW" altLang="en-US" sz="3600" b="1" dirty="0">
                <a:latin typeface="微軟正黑體" pitchFamily="34" charset="-120"/>
                <a:ea typeface="微軟正黑體" pitchFamily="34" charset="-120"/>
              </a:rPr>
              <a:t>政策制定過程</a:t>
            </a:r>
            <a:endParaRPr lang="zh-TW" altLang="en-US" sz="3600" dirty="0">
              <a:latin typeface="微軟正黑體" pitchFamily="34" charset="-120"/>
              <a:ea typeface="微軟正黑體" pitchFamily="34" charset="-120"/>
            </a:endParaRPr>
          </a:p>
        </p:txBody>
      </p:sp>
      <p:sp>
        <p:nvSpPr>
          <p:cNvPr id="4" name="文字版面配置區 3"/>
          <p:cNvSpPr>
            <a:spLocks noGrp="1"/>
          </p:cNvSpPr>
          <p:nvPr>
            <p:ph type="body" sz="half" idx="2"/>
          </p:nvPr>
        </p:nvSpPr>
        <p:spPr>
          <a:xfrm>
            <a:off x="467544" y="1268760"/>
            <a:ext cx="8352928" cy="5452716"/>
          </a:xfrm>
        </p:spPr>
        <p:txBody>
          <a:bodyPr>
            <a:normAutofit/>
          </a:bodyPr>
          <a:lstStyle/>
          <a:p>
            <a:pPr marL="452438" indent="-452438">
              <a:lnSpc>
                <a:spcPct val="100000"/>
              </a:lnSpc>
              <a:spcBef>
                <a:spcPts val="600"/>
              </a:spcBef>
              <a:spcAft>
                <a:spcPts val="600"/>
              </a:spcAft>
              <a:buFont typeface="Wingdings" panose="05000000000000000000" pitchFamily="2" charset="2"/>
              <a:buChar char="u"/>
            </a:pPr>
            <a:r>
              <a:rPr lang="zh-TW" altLang="en-US" sz="2800" b="1" dirty="0">
                <a:latin typeface="微軟正黑體" pitchFamily="34" charset="-120"/>
                <a:ea typeface="微軟正黑體" pitchFamily="34" charset="-120"/>
                <a:cs typeface="Times New Roman" panose="02020603050405020304" pitchFamily="18" charset="0"/>
              </a:rPr>
              <a:t>諮詢</a:t>
            </a:r>
            <a:r>
              <a:rPr lang="zh-TW" altLang="zh-TW" sz="2800" b="1" dirty="0">
                <a:solidFill>
                  <a:srgbClr val="C00000"/>
                </a:solidFill>
                <a:latin typeface="微軟正黑體" pitchFamily="34" charset="-120"/>
                <a:ea typeface="微軟正黑體" pitchFamily="34" charset="-120"/>
                <a:cs typeface="Times New Roman" panose="02020603050405020304" pitchFamily="18" charset="0"/>
              </a:rPr>
              <a:t>衛生福利部傳染病防治諮詢會預防接種組</a:t>
            </a:r>
            <a:r>
              <a:rPr lang="en-US" altLang="zh-TW" sz="2800" b="1" dirty="0">
                <a:solidFill>
                  <a:srgbClr val="C00000"/>
                </a:solidFill>
                <a:latin typeface="微軟正黑體" pitchFamily="34" charset="-120"/>
                <a:ea typeface="微軟正黑體" pitchFamily="34" charset="-120"/>
                <a:cs typeface="Times New Roman" panose="02020603050405020304" pitchFamily="18" charset="0"/>
              </a:rPr>
              <a:t>(ACIP)</a:t>
            </a:r>
          </a:p>
          <a:p>
            <a:pPr marL="542925" lvl="1" indent="-271463" algn="just">
              <a:lnSpc>
                <a:spcPct val="80000"/>
              </a:lnSpc>
              <a:spcBef>
                <a:spcPts val="600"/>
              </a:spcBef>
              <a:spcAft>
                <a:spcPts val="600"/>
              </a:spcAft>
              <a:buFont typeface="Wingdings" panose="05000000000000000000" pitchFamily="2" charset="2"/>
              <a:buChar char="Ø"/>
            </a:pPr>
            <a:r>
              <a:rPr lang="zh-TW" altLang="en-US" sz="2400" b="1" dirty="0">
                <a:latin typeface="微軟正黑體" pitchFamily="34" charset="-120"/>
                <a:ea typeface="微軟正黑體" pitchFamily="34" charset="-120"/>
                <a:cs typeface="Times New Roman" panose="02020603050405020304" pitchFamily="18" charset="0"/>
              </a:rPr>
              <a:t>任務</a:t>
            </a:r>
            <a:r>
              <a:rPr lang="zh-TW" altLang="en-US" sz="2400" dirty="0">
                <a:latin typeface="微軟正黑體" pitchFamily="34" charset="-120"/>
                <a:ea typeface="微軟正黑體" pitchFamily="34" charset="-120"/>
                <a:cs typeface="Times New Roman" panose="02020603050405020304" pitchFamily="18" charset="0"/>
              </a:rPr>
              <a:t>：預防接種政策之修訂與研議；疫苗基金新增疫苗採購項目之優先順序建議。</a:t>
            </a:r>
          </a:p>
          <a:p>
            <a:pPr marL="542925" lvl="1" indent="-271463" algn="just">
              <a:lnSpc>
                <a:spcPct val="80000"/>
              </a:lnSpc>
              <a:spcBef>
                <a:spcPts val="600"/>
              </a:spcBef>
              <a:spcAft>
                <a:spcPts val="600"/>
              </a:spcAft>
              <a:buFont typeface="Wingdings" panose="05000000000000000000" pitchFamily="2" charset="2"/>
              <a:buChar char="Ø"/>
            </a:pPr>
            <a:r>
              <a:rPr lang="zh-TW" altLang="en-US" sz="2400" b="1" dirty="0">
                <a:latin typeface="微軟正黑體" pitchFamily="34" charset="-120"/>
                <a:ea typeface="微軟正黑體" pitchFamily="34" charset="-120"/>
                <a:cs typeface="Times New Roman" panose="02020603050405020304" pitchFamily="18" charset="0"/>
              </a:rPr>
              <a:t>組織：</a:t>
            </a:r>
            <a:r>
              <a:rPr lang="zh-TW" altLang="en-US" sz="2400" dirty="0">
                <a:latin typeface="微軟正黑體" pitchFamily="34" charset="-120"/>
                <a:ea typeface="微軟正黑體" pitchFamily="34" charset="-120"/>
                <a:cs typeface="Times New Roman" panose="02020603050405020304" pitchFamily="18" charset="0"/>
              </a:rPr>
              <a:t>現置</a:t>
            </a:r>
            <a:r>
              <a:rPr lang="en-US" altLang="zh-TW" sz="2400" dirty="0">
                <a:latin typeface="微軟正黑體" pitchFamily="34" charset="-120"/>
                <a:ea typeface="微軟正黑體" pitchFamily="34" charset="-120"/>
                <a:cs typeface="Times New Roman" panose="02020603050405020304" pitchFamily="18" charset="0"/>
              </a:rPr>
              <a:t>18</a:t>
            </a:r>
            <a:r>
              <a:rPr lang="zh-TW" altLang="en-US" sz="2400" dirty="0">
                <a:latin typeface="微軟正黑體" pitchFamily="34" charset="-120"/>
                <a:ea typeface="微軟正黑體" pitchFamily="34" charset="-120"/>
                <a:cs typeface="Times New Roman" panose="02020603050405020304" pitchFamily="18" charset="0"/>
              </a:rPr>
              <a:t>位委員，設兒童及青少年預防接種時程、肺炎鏈球菌疫苗、流感</a:t>
            </a:r>
            <a:r>
              <a:rPr lang="zh-TW" altLang="en-US" sz="2400" dirty="0" smtClean="0">
                <a:latin typeface="微軟正黑體" pitchFamily="34" charset="-120"/>
                <a:ea typeface="微軟正黑體" pitchFamily="34" charset="-120"/>
                <a:cs typeface="Times New Roman" panose="02020603050405020304" pitchFamily="18" charset="0"/>
              </a:rPr>
              <a:t>疫苗與成人及</a:t>
            </a:r>
            <a:r>
              <a:rPr lang="zh-TW" altLang="en-US" sz="2400" dirty="0">
                <a:latin typeface="微軟正黑體" pitchFamily="34" charset="-120"/>
                <a:ea typeface="微軟正黑體" pitchFamily="34" charset="-120"/>
                <a:cs typeface="Times New Roman" panose="02020603050405020304" pitchFamily="18" charset="0"/>
              </a:rPr>
              <a:t>旅遊</a:t>
            </a:r>
            <a:r>
              <a:rPr lang="zh-TW" altLang="en-US" sz="2400" dirty="0" smtClean="0">
                <a:latin typeface="微軟正黑體" pitchFamily="34" charset="-120"/>
                <a:ea typeface="微軟正黑體" pitchFamily="34" charset="-120"/>
                <a:cs typeface="Times New Roman" panose="02020603050405020304" pitchFamily="18" charset="0"/>
              </a:rPr>
              <a:t>醫學</a:t>
            </a:r>
            <a:r>
              <a:rPr lang="zh-TW" altLang="en-US" sz="2400" dirty="0">
                <a:latin typeface="微軟正黑體" pitchFamily="34" charset="-120"/>
                <a:ea typeface="微軟正黑體" pitchFamily="34" charset="-120"/>
                <a:cs typeface="Times New Roman" panose="02020603050405020304" pitchFamily="18" charset="0"/>
              </a:rPr>
              <a:t>疫苗</a:t>
            </a:r>
            <a:r>
              <a:rPr lang="zh-TW" altLang="en-US" sz="2400" dirty="0" smtClean="0">
                <a:latin typeface="微軟正黑體" pitchFamily="34" charset="-120"/>
                <a:ea typeface="微軟正黑體" pitchFamily="34" charset="-120"/>
                <a:cs typeface="Times New Roman" panose="02020603050405020304" pitchFamily="18" charset="0"/>
              </a:rPr>
              <a:t>共</a:t>
            </a:r>
            <a:r>
              <a:rPr lang="en-US" altLang="zh-TW" sz="2400" dirty="0" smtClean="0">
                <a:latin typeface="微軟正黑體" pitchFamily="34" charset="-120"/>
                <a:ea typeface="微軟正黑體" pitchFamily="34" charset="-120"/>
                <a:cs typeface="Times New Roman" panose="02020603050405020304" pitchFamily="18" charset="0"/>
              </a:rPr>
              <a:t>4</a:t>
            </a:r>
            <a:r>
              <a:rPr lang="zh-TW" altLang="en-US" sz="2400" dirty="0">
                <a:latin typeface="微軟正黑體" pitchFamily="34" charset="-120"/>
                <a:ea typeface="微軟正黑體" pitchFamily="34" charset="-120"/>
                <a:cs typeface="Times New Roman" panose="02020603050405020304" pitchFamily="18" charset="0"/>
              </a:rPr>
              <a:t>工作小組</a:t>
            </a:r>
            <a:r>
              <a:rPr lang="zh-TW" altLang="en-US" sz="2400" dirty="0" smtClean="0">
                <a:solidFill>
                  <a:srgbClr val="3333FF"/>
                </a:solidFill>
                <a:latin typeface="微軟正黑體" pitchFamily="34" charset="-120"/>
                <a:ea typeface="微軟正黑體" pitchFamily="34" charset="-120"/>
                <a:cs typeface="Times New Roman" panose="02020603050405020304" pitchFamily="18" charset="0"/>
              </a:rPr>
              <a:t>。</a:t>
            </a:r>
            <a:endParaRPr lang="en-US" altLang="zh-TW" sz="2400" dirty="0">
              <a:solidFill>
                <a:srgbClr val="3333FF"/>
              </a:solidFill>
              <a:latin typeface="微軟正黑體" pitchFamily="34" charset="-120"/>
              <a:ea typeface="微軟正黑體" pitchFamily="34" charset="-120"/>
              <a:cs typeface="Times New Roman" panose="02020603050405020304" pitchFamily="18" charset="0"/>
            </a:endParaRPr>
          </a:p>
          <a:p>
            <a:pPr marL="542925" lvl="1" indent="-271463" algn="just">
              <a:lnSpc>
                <a:spcPct val="80000"/>
              </a:lnSpc>
              <a:spcBef>
                <a:spcPts val="600"/>
              </a:spcBef>
              <a:spcAft>
                <a:spcPts val="600"/>
              </a:spcAft>
              <a:buFont typeface="Wingdings" panose="05000000000000000000" pitchFamily="2" charset="2"/>
              <a:buChar char="Ø"/>
            </a:pPr>
            <a:r>
              <a:rPr lang="zh-TW" altLang="en-US" sz="2400" b="1" dirty="0" smtClean="0">
                <a:latin typeface="微軟正黑體" pitchFamily="34" charset="-120"/>
                <a:ea typeface="微軟正黑體" pitchFamily="34" charset="-120"/>
                <a:cs typeface="Times New Roman" panose="02020603050405020304" pitchFamily="18" charset="0"/>
              </a:rPr>
              <a:t>運作：</a:t>
            </a:r>
            <a:endParaRPr lang="en-US" altLang="zh-TW" sz="2400" b="1" dirty="0" smtClean="0">
              <a:latin typeface="微軟正黑體" pitchFamily="34" charset="-120"/>
              <a:ea typeface="微軟正黑體" pitchFamily="34" charset="-120"/>
              <a:cs typeface="Times New Roman" panose="02020603050405020304" pitchFamily="18" charset="0"/>
            </a:endParaRPr>
          </a:p>
          <a:p>
            <a:pPr marL="523875" lvl="1" indent="0">
              <a:lnSpc>
                <a:spcPct val="80000"/>
              </a:lnSpc>
              <a:spcBef>
                <a:spcPts val="600"/>
              </a:spcBef>
              <a:spcAft>
                <a:spcPts val="600"/>
              </a:spcAft>
              <a:buNone/>
            </a:pPr>
            <a:r>
              <a:rPr lang="zh-TW" altLang="en-US" sz="2000" dirty="0">
                <a:latin typeface="微軟正黑體" pitchFamily="34" charset="-120"/>
                <a:ea typeface="微軟正黑體" pitchFamily="34" charset="-120"/>
                <a:cs typeface="Times New Roman" panose="02020603050405020304" pitchFamily="18" charset="0"/>
                <a:sym typeface="Wingdings" pitchFamily="2" charset="2"/>
              </a:rPr>
              <a:t>工作小組</a:t>
            </a:r>
            <a:r>
              <a:rPr lang="zh-TW" altLang="en-US" sz="2000" dirty="0">
                <a:latin typeface="微軟正黑體" pitchFamily="34" charset="-120"/>
                <a:ea typeface="微軟正黑體" pitchFamily="34" charset="-120"/>
                <a:cs typeface="Times New Roman" panose="02020603050405020304" pitchFamily="18" charset="0"/>
              </a:rPr>
              <a:t>先行收集資訊、</a:t>
            </a:r>
            <a:r>
              <a:rPr lang="zh-TW" altLang="en-US" sz="2000" dirty="0">
                <a:latin typeface="微軟正黑體" pitchFamily="34" charset="-120"/>
                <a:ea typeface="微軟正黑體" pitchFamily="34" charset="-120"/>
                <a:cs typeface="Times New Roman" panose="02020603050405020304" pitchFamily="18" charset="0"/>
                <a:sym typeface="Wingdings" pitchFamily="2" charset="2"/>
              </a:rPr>
              <a:t>討論，提出初步建議</a:t>
            </a:r>
            <a:endParaRPr lang="en-US" altLang="zh-TW" sz="2000" dirty="0">
              <a:latin typeface="微軟正黑體" pitchFamily="34" charset="-120"/>
              <a:ea typeface="微軟正黑體" pitchFamily="34" charset="-120"/>
              <a:cs typeface="Times New Roman" panose="02020603050405020304" pitchFamily="18" charset="0"/>
              <a:sym typeface="Wingdings" pitchFamily="2" charset="2"/>
            </a:endParaRPr>
          </a:p>
          <a:p>
            <a:pPr marL="803275" indent="-260350">
              <a:spcBef>
                <a:spcPts val="600"/>
              </a:spcBef>
              <a:spcAft>
                <a:spcPts val="600"/>
              </a:spcAft>
              <a:buNone/>
            </a:pPr>
            <a:r>
              <a:rPr lang="zh-TW" altLang="en-US" sz="2000" dirty="0" smtClean="0">
                <a:latin typeface="微軟正黑體" pitchFamily="34" charset="-120"/>
                <a:ea typeface="微軟正黑體" pitchFamily="34" charset="-120"/>
                <a:cs typeface="Times New Roman" panose="02020603050405020304" pitchFamily="18" charset="0"/>
                <a:sym typeface="Wingdings" pitchFamily="2" charset="2"/>
              </a:rPr>
              <a:t></a:t>
            </a:r>
            <a:r>
              <a:rPr lang="en-US" altLang="zh-TW" sz="2000" dirty="0" smtClean="0">
                <a:latin typeface="微軟正黑體" pitchFamily="34" charset="-120"/>
                <a:ea typeface="微軟正黑體" pitchFamily="34" charset="-120"/>
                <a:cs typeface="Times New Roman" panose="02020603050405020304" pitchFamily="18" charset="0"/>
              </a:rPr>
              <a:t>ACIP</a:t>
            </a:r>
            <a:r>
              <a:rPr lang="zh-TW" altLang="zh-TW" sz="2000" dirty="0" smtClean="0">
                <a:latin typeface="微軟正黑體" pitchFamily="34" charset="-120"/>
                <a:ea typeface="微軟正黑體" pitchFamily="34" charset="-120"/>
                <a:cs typeface="Times New Roman" panose="02020603050405020304" pitchFamily="18" charset="0"/>
              </a:rPr>
              <a:t>評估</a:t>
            </a:r>
            <a:r>
              <a:rPr lang="zh-TW" altLang="zh-TW" sz="2000" dirty="0">
                <a:latin typeface="微軟正黑體" pitchFamily="34" charset="-120"/>
                <a:ea typeface="微軟正黑體" pitchFamily="34" charset="-120"/>
                <a:cs typeface="Times New Roman" panose="02020603050405020304" pitchFamily="18" charset="0"/>
              </a:rPr>
              <a:t>疾病嚴重度、流行趨勢、疫苗保護效果、安全性及成本效益後，排列</a:t>
            </a:r>
            <a:r>
              <a:rPr lang="zh-TW" altLang="zh-TW" sz="2000" dirty="0" smtClean="0">
                <a:latin typeface="微軟正黑體" pitchFamily="34" charset="-120"/>
                <a:ea typeface="微軟正黑體" pitchFamily="34" charset="-120"/>
                <a:cs typeface="Times New Roman" panose="02020603050405020304" pitchFamily="18" charset="0"/>
              </a:rPr>
              <a:t>優先次序</a:t>
            </a:r>
            <a:endParaRPr lang="en-US" altLang="zh-TW" sz="2000" dirty="0">
              <a:latin typeface="微軟正黑體" pitchFamily="34" charset="-120"/>
              <a:ea typeface="微軟正黑體" pitchFamily="34" charset="-120"/>
              <a:cs typeface="Times New Roman" panose="02020603050405020304" pitchFamily="18" charset="0"/>
            </a:endParaRPr>
          </a:p>
          <a:p>
            <a:pPr marL="452438" indent="-452438">
              <a:lnSpc>
                <a:spcPct val="100000"/>
              </a:lnSpc>
              <a:spcBef>
                <a:spcPts val="600"/>
              </a:spcBef>
              <a:spcAft>
                <a:spcPts val="600"/>
              </a:spcAft>
              <a:buFont typeface="Wingdings" panose="05000000000000000000" pitchFamily="2" charset="2"/>
              <a:buChar char="u"/>
            </a:pPr>
            <a:r>
              <a:rPr lang="zh-TW" altLang="zh-TW" sz="2800" b="1" dirty="0">
                <a:latin typeface="微軟正黑體" pitchFamily="34" charset="-120"/>
                <a:ea typeface="微軟正黑體" pitchFamily="34" charset="-120"/>
                <a:cs typeface="Times New Roman" panose="02020603050405020304" pitchFamily="18" charset="0"/>
              </a:rPr>
              <a:t>研擬施政計畫</a:t>
            </a:r>
            <a:r>
              <a:rPr lang="zh-TW" altLang="en-US" sz="2800" b="1" dirty="0">
                <a:latin typeface="微軟正黑體" pitchFamily="34" charset="-120"/>
                <a:ea typeface="微軟正黑體" pitchFamily="34" charset="-120"/>
                <a:cs typeface="Times New Roman" panose="02020603050405020304" pitchFamily="18" charset="0"/>
              </a:rPr>
              <a:t>，</a:t>
            </a:r>
            <a:r>
              <a:rPr lang="zh-TW" altLang="zh-TW" sz="2800" b="1" dirty="0">
                <a:latin typeface="微軟正黑體" pitchFamily="34" charset="-120"/>
                <a:ea typeface="微軟正黑體" pitchFamily="34" charset="-120"/>
                <a:cs typeface="Times New Roman" panose="02020603050405020304" pitchFamily="18" charset="0"/>
              </a:rPr>
              <a:t>編列實施經費執行</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pPr>
              <a:defRPr/>
            </a:pPr>
            <a:fld id="{F80E4D7C-9093-439E-9732-324233B3ACA8}" type="slidenum">
              <a:rPr lang="en-US" altLang="zh-TW" smtClean="0"/>
              <a:pPr>
                <a:defRPr/>
              </a:pPr>
              <a:t>7</a:t>
            </a:fld>
            <a:endParaRPr lang="en-US" altLang="zh-TW"/>
          </a:p>
        </p:txBody>
      </p:sp>
    </p:spTree>
    <p:extLst>
      <p:ext uri="{BB962C8B-B14F-4D97-AF65-F5344CB8AC3E}">
        <p14:creationId xmlns:p14="http://schemas.microsoft.com/office/powerpoint/2010/main" val="19075467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51520" y="125845"/>
            <a:ext cx="8640960" cy="1116000"/>
          </a:xfrm>
        </p:spPr>
        <p:txBody>
          <a:bodyPr>
            <a:noAutofit/>
          </a:bodyPr>
          <a:lstStyle/>
          <a:p>
            <a:pPr algn="ctr">
              <a:defRPr/>
            </a:pPr>
            <a:r>
              <a:rPr lang="zh-TW" altLang="en-US" sz="3600" b="1" dirty="0" smtClean="0">
                <a:latin typeface="微軟正黑體" pitchFamily="34" charset="-120"/>
                <a:ea typeface="微軟正黑體" pitchFamily="34" charset="-120"/>
                <a:cs typeface="Arial Unicode MS" panose="020B0604020202020204" pitchFamily="34" charset="-120"/>
              </a:rPr>
              <a:t>政策</a:t>
            </a:r>
            <a:r>
              <a:rPr lang="zh-TW" altLang="en-US" sz="3600" b="1" dirty="0">
                <a:latin typeface="微軟正黑體" pitchFamily="34" charset="-120"/>
                <a:ea typeface="微軟正黑體" pitchFamily="34" charset="-120"/>
                <a:cs typeface="Arial Unicode MS" panose="020B0604020202020204" pitchFamily="34" charset="-120"/>
              </a:rPr>
              <a:t>實施</a:t>
            </a:r>
            <a:r>
              <a:rPr lang="zh-TW" altLang="en-US" sz="3600" b="1" dirty="0" smtClean="0">
                <a:latin typeface="微軟正黑體" pitchFamily="34" charset="-120"/>
                <a:ea typeface="微軟正黑體" pitchFamily="34" charset="-120"/>
                <a:cs typeface="Arial Unicode MS" panose="020B0604020202020204" pitchFamily="34" charset="-120"/>
              </a:rPr>
              <a:t>財源</a:t>
            </a:r>
            <a:r>
              <a:rPr lang="en-US" altLang="zh-TW" sz="3600" b="1" dirty="0" smtClean="0">
                <a:latin typeface="微軟正黑體" pitchFamily="34" charset="-120"/>
                <a:ea typeface="微軟正黑體" pitchFamily="34" charset="-120"/>
                <a:cs typeface="Arial Unicode MS" panose="020B0604020202020204" pitchFamily="34" charset="-120"/>
              </a:rPr>
              <a:t>─</a:t>
            </a:r>
            <a:r>
              <a:rPr lang="zh-TW" altLang="en-US" sz="3600" b="1" dirty="0" smtClean="0">
                <a:latin typeface="微軟正黑體" pitchFamily="34" charset="-120"/>
                <a:ea typeface="微軟正黑體" pitchFamily="34" charset="-120"/>
                <a:cs typeface="Arial Unicode MS" panose="020B0604020202020204" pitchFamily="34" charset="-120"/>
              </a:rPr>
              <a:t>疫苗基金</a:t>
            </a:r>
            <a:endParaRPr lang="zh-TW" altLang="en-US" sz="3600" dirty="0">
              <a:latin typeface="微軟正黑體" pitchFamily="34" charset="-120"/>
              <a:ea typeface="微軟正黑體" pitchFamily="34" charset="-120"/>
              <a:cs typeface="Arial Unicode MS" panose="020B0604020202020204" pitchFamily="34" charset="-120"/>
            </a:endParaRPr>
          </a:p>
        </p:txBody>
      </p:sp>
      <p:sp>
        <p:nvSpPr>
          <p:cNvPr id="20483" name="內容版面配置區 8"/>
          <p:cNvSpPr>
            <a:spLocks noGrp="1"/>
          </p:cNvSpPr>
          <p:nvPr>
            <p:ph sz="quarter" idx="1"/>
          </p:nvPr>
        </p:nvSpPr>
        <p:spPr>
          <a:xfrm>
            <a:off x="371314" y="1044970"/>
            <a:ext cx="8134028" cy="5256583"/>
          </a:xfrm>
        </p:spPr>
        <p:txBody>
          <a:bodyPr/>
          <a:lstStyle/>
          <a:p>
            <a:pPr marL="361950" indent="-361950">
              <a:lnSpc>
                <a:spcPct val="100000"/>
              </a:lnSpc>
              <a:spcBef>
                <a:spcPts val="0"/>
              </a:spcBef>
              <a:buFont typeface="Wingdings" panose="05000000000000000000" pitchFamily="2" charset="2"/>
              <a:buChar char="u"/>
            </a:pPr>
            <a:r>
              <a:rPr lang="zh-TW" altLang="en-US" sz="2400" b="1" dirty="0" smtClean="0">
                <a:latin typeface="微軟正黑體" pitchFamily="34" charset="-120"/>
                <a:ea typeface="微軟正黑體" pitchFamily="34" charset="-120"/>
                <a:cs typeface="Times New Roman" panose="02020603050405020304" pitchFamily="18" charset="0"/>
              </a:rPr>
              <a:t>設立緣起：</a:t>
            </a:r>
            <a:r>
              <a:rPr lang="zh-TW" altLang="zh-TW" sz="2400" dirty="0" smtClean="0">
                <a:latin typeface="微軟正黑體" pitchFamily="34" charset="-120"/>
                <a:ea typeface="微軟正黑體" pitchFamily="34" charset="-120"/>
                <a:cs typeface="Times New Roman" panose="02020603050405020304" pitchFamily="18" charset="0"/>
              </a:rPr>
              <a:t>疫苗</a:t>
            </a:r>
            <a:r>
              <a:rPr lang="zh-TW" altLang="zh-TW" sz="2400" dirty="0">
                <a:latin typeface="微軟正黑體" pitchFamily="34" charset="-120"/>
                <a:ea typeface="微軟正黑體" pitchFamily="34" charset="-120"/>
                <a:cs typeface="Times New Roman" panose="02020603050405020304" pitchFamily="18" charset="0"/>
              </a:rPr>
              <a:t>經費於早期全仰賴公務</a:t>
            </a:r>
            <a:r>
              <a:rPr lang="zh-TW" altLang="zh-TW" sz="2400" dirty="0" smtClean="0">
                <a:latin typeface="微軟正黑體" pitchFamily="34" charset="-120"/>
                <a:ea typeface="微軟正黑體" pitchFamily="34" charset="-120"/>
                <a:cs typeface="Times New Roman" panose="02020603050405020304" pitchFamily="18" charset="0"/>
              </a:rPr>
              <a:t>預算，常</a:t>
            </a:r>
            <a:r>
              <a:rPr lang="zh-TW" altLang="zh-TW" sz="2400" dirty="0">
                <a:latin typeface="微軟正黑體" pitchFamily="34" charset="-120"/>
                <a:ea typeface="微軟正黑體" pitchFamily="34" charset="-120"/>
                <a:cs typeface="Times New Roman" panose="02020603050405020304" pitchFamily="18" charset="0"/>
              </a:rPr>
              <a:t>遭排擠</a:t>
            </a:r>
            <a:r>
              <a:rPr lang="zh-TW" altLang="zh-TW" sz="2400" dirty="0" smtClean="0">
                <a:latin typeface="微軟正黑體" pitchFamily="34" charset="-120"/>
                <a:ea typeface="微軟正黑體" pitchFamily="34" charset="-120"/>
                <a:cs typeface="Times New Roman" panose="02020603050405020304" pitchFamily="18" charset="0"/>
              </a:rPr>
              <a:t>，新</a:t>
            </a:r>
            <a:r>
              <a:rPr lang="zh-TW" altLang="zh-TW" sz="2400" dirty="0">
                <a:latin typeface="微軟正黑體" pitchFamily="34" charset="-120"/>
                <a:ea typeface="微軟正黑體" pitchFamily="34" charset="-120"/>
                <a:cs typeface="Times New Roman" panose="02020603050405020304" pitchFamily="18" charset="0"/>
              </a:rPr>
              <a:t>疫苗政策遲遲無法導入</a:t>
            </a:r>
            <a:r>
              <a:rPr lang="zh-TW" altLang="zh-TW" sz="2400" dirty="0" smtClean="0">
                <a:latin typeface="微軟正黑體" pitchFamily="34" charset="-120"/>
                <a:ea typeface="微軟正黑體" pitchFamily="34" charset="-120"/>
                <a:cs typeface="Times New Roman" panose="02020603050405020304" pitchFamily="18" charset="0"/>
              </a:rPr>
              <a:t>。</a:t>
            </a:r>
            <a:endParaRPr lang="en-US" altLang="zh-TW" sz="2400" dirty="0" smtClean="0">
              <a:latin typeface="微軟正黑體" pitchFamily="34" charset="-120"/>
              <a:ea typeface="微軟正黑體" pitchFamily="34" charset="-120"/>
              <a:cs typeface="Times New Roman" panose="02020603050405020304" pitchFamily="18" charset="0"/>
            </a:endParaRPr>
          </a:p>
          <a:p>
            <a:pPr marL="271463" indent="-271463" algn="just">
              <a:lnSpc>
                <a:spcPct val="100000"/>
              </a:lnSpc>
              <a:spcBef>
                <a:spcPts val="0"/>
              </a:spcBef>
              <a:buFont typeface="Wingdings" panose="05000000000000000000" pitchFamily="2" charset="2"/>
              <a:buChar char="u"/>
            </a:pPr>
            <a:r>
              <a:rPr lang="en-US" altLang="zh-TW" sz="2400" b="1" dirty="0" smtClean="0">
                <a:latin typeface="微軟正黑體" pitchFamily="34" charset="-120"/>
                <a:ea typeface="微軟正黑體" pitchFamily="34" charset="-120"/>
                <a:cs typeface="Times New Roman" panose="02020603050405020304" pitchFamily="18" charset="0"/>
              </a:rPr>
              <a:t>99</a:t>
            </a:r>
            <a:r>
              <a:rPr lang="zh-TW" altLang="en-US" sz="2400" b="1" dirty="0" smtClean="0">
                <a:latin typeface="微軟正黑體" pitchFamily="34" charset="-120"/>
                <a:ea typeface="微軟正黑體" pitchFamily="34" charset="-120"/>
                <a:cs typeface="Times New Roman" panose="02020603050405020304" pitchFamily="18" charset="0"/>
              </a:rPr>
              <a:t>年</a:t>
            </a:r>
            <a:r>
              <a:rPr lang="zh-TW" altLang="en-US" sz="2400" dirty="0" smtClean="0">
                <a:latin typeface="微軟正黑體" pitchFamily="34" charset="-120"/>
                <a:ea typeface="微軟正黑體" pitchFamily="34" charset="-120"/>
                <a:cs typeface="Times New Roman" panose="02020603050405020304" pitchFamily="18" charset="0"/>
              </a:rPr>
              <a:t>依法</a:t>
            </a:r>
            <a:r>
              <a:rPr lang="zh-TW" altLang="en-US" sz="2400" b="1" dirty="0" smtClean="0">
                <a:latin typeface="微軟正黑體" pitchFamily="34" charset="-120"/>
                <a:ea typeface="微軟正黑體" pitchFamily="34" charset="-120"/>
                <a:cs typeface="Times New Roman" panose="02020603050405020304" pitchFamily="18" charset="0"/>
              </a:rPr>
              <a:t>成立疫苗基金，</a:t>
            </a:r>
            <a:r>
              <a:rPr lang="en-US" altLang="zh-TW" sz="2400" b="1" dirty="0" smtClean="0">
                <a:latin typeface="微軟正黑體" pitchFamily="34" charset="-120"/>
                <a:ea typeface="微軟正黑體" pitchFamily="34" charset="-120"/>
                <a:cs typeface="Times New Roman" panose="02020603050405020304" pitchFamily="18" charset="0"/>
              </a:rPr>
              <a:t>5</a:t>
            </a:r>
            <a:r>
              <a:rPr lang="zh-TW" altLang="zh-TW" sz="2400" b="1" dirty="0">
                <a:latin typeface="微軟正黑體" pitchFamily="34" charset="-120"/>
                <a:ea typeface="微軟正黑體" pitchFamily="34" charset="-120"/>
                <a:cs typeface="Times New Roman" panose="02020603050405020304" pitchFamily="18" charset="0"/>
              </a:rPr>
              <a:t>大收入</a:t>
            </a:r>
            <a:r>
              <a:rPr lang="zh-TW" altLang="zh-TW" sz="2400" b="1" dirty="0" smtClean="0">
                <a:latin typeface="微軟正黑體" pitchFamily="34" charset="-120"/>
                <a:ea typeface="微軟正黑體" pitchFamily="34" charset="-120"/>
                <a:cs typeface="Times New Roman" panose="02020603050405020304" pitchFamily="18" charset="0"/>
              </a:rPr>
              <a:t>來源</a:t>
            </a:r>
            <a:r>
              <a:rPr lang="zh-TW" altLang="en-US" sz="2400" b="1" dirty="0">
                <a:latin typeface="微軟正黑體" pitchFamily="34" charset="-120"/>
                <a:ea typeface="微軟正黑體" pitchFamily="34" charset="-120"/>
                <a:cs typeface="Times New Roman" panose="02020603050405020304" pitchFamily="18" charset="0"/>
              </a:rPr>
              <a:t>：</a:t>
            </a:r>
            <a:r>
              <a:rPr lang="zh-TW" altLang="zh-TW" sz="2400" b="1" dirty="0" smtClean="0">
                <a:latin typeface="微軟正黑體" pitchFamily="34" charset="-120"/>
                <a:ea typeface="微軟正黑體" pitchFamily="34" charset="-120"/>
                <a:cs typeface="Times New Roman" panose="02020603050405020304" pitchFamily="18" charset="0"/>
              </a:rPr>
              <a:t>政府</a:t>
            </a:r>
            <a:r>
              <a:rPr lang="zh-TW" altLang="zh-TW" sz="2400" b="1" dirty="0">
                <a:latin typeface="微軟正黑體" pitchFamily="34" charset="-120"/>
                <a:ea typeface="微軟正黑體" pitchFamily="34" charset="-120"/>
                <a:cs typeface="Times New Roman" panose="02020603050405020304" pitchFamily="18" charset="0"/>
              </a:rPr>
              <a:t>編列預算之補助；公益彩券盈餘、菸品健康福利捐；捐贈收入；本基金之孳息收入；其他有關</a:t>
            </a:r>
            <a:r>
              <a:rPr lang="zh-TW" altLang="zh-TW" sz="2400" b="1" dirty="0" smtClean="0">
                <a:latin typeface="微軟正黑體" pitchFamily="34" charset="-120"/>
                <a:ea typeface="微軟正黑體" pitchFamily="34" charset="-120"/>
                <a:cs typeface="Times New Roman" panose="02020603050405020304" pitchFamily="18" charset="0"/>
              </a:rPr>
              <a:t>收入</a:t>
            </a:r>
            <a:r>
              <a:rPr lang="zh-TW" altLang="en-US" sz="2400" b="1" dirty="0" smtClean="0">
                <a:latin typeface="微軟正黑體" pitchFamily="34" charset="-120"/>
                <a:ea typeface="微軟正黑體" pitchFamily="34" charset="-120"/>
                <a:cs typeface="Times New Roman" panose="02020603050405020304" pitchFamily="18" charset="0"/>
              </a:rPr>
              <a:t>。</a:t>
            </a:r>
            <a:endParaRPr lang="en-US" altLang="zh-TW" sz="2400" dirty="0" smtClean="0">
              <a:latin typeface="微軟正黑體" pitchFamily="34" charset="-120"/>
              <a:ea typeface="微軟正黑體" pitchFamily="34" charset="-120"/>
              <a:cs typeface="Times New Roman" panose="02020603050405020304" pitchFamily="18" charset="0"/>
            </a:endParaRPr>
          </a:p>
          <a:p>
            <a:pPr marL="0" indent="0">
              <a:lnSpc>
                <a:spcPct val="100000"/>
              </a:lnSpc>
              <a:spcAft>
                <a:spcPts val="600"/>
              </a:spcAft>
              <a:buNone/>
            </a:pPr>
            <a:endParaRPr lang="zh-TW" altLang="en-US" dirty="0" smtClean="0">
              <a:latin typeface="微軟正黑體" pitchFamily="34" charset="-120"/>
              <a:ea typeface="微軟正黑體" pitchFamily="34" charset="-120"/>
              <a:cs typeface="Times New Roman" panose="02020603050405020304" pitchFamily="18" charset="0"/>
            </a:endParaRPr>
          </a:p>
        </p:txBody>
      </p:sp>
      <p:grpSp>
        <p:nvGrpSpPr>
          <p:cNvPr id="20485" name="群組 2"/>
          <p:cNvGrpSpPr>
            <a:grpSpLocks/>
          </p:cNvGrpSpPr>
          <p:nvPr/>
        </p:nvGrpSpPr>
        <p:grpSpPr bwMode="auto">
          <a:xfrm>
            <a:off x="1089955" y="2924944"/>
            <a:ext cx="6696746" cy="3528392"/>
            <a:chOff x="3563888" y="3140968"/>
            <a:chExt cx="5184576" cy="3528392"/>
          </a:xfrm>
        </p:grpSpPr>
        <p:graphicFrame>
          <p:nvGraphicFramePr>
            <p:cNvPr id="10" name="資料庫圖表 9"/>
            <p:cNvGraphicFramePr/>
            <p:nvPr>
              <p:extLst>
                <p:ext uri="{D42A27DB-BD31-4B8C-83A1-F6EECF244321}">
                  <p14:modId xmlns:p14="http://schemas.microsoft.com/office/powerpoint/2010/main" val="1885782869"/>
                </p:ext>
              </p:extLst>
            </p:nvPr>
          </p:nvGraphicFramePr>
          <p:xfrm>
            <a:off x="3563888" y="3140968"/>
            <a:ext cx="518457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8" name="文字方塊 1"/>
            <p:cNvSpPr txBox="1">
              <a:spLocks noChangeArrowheads="1"/>
            </p:cNvSpPr>
            <p:nvPr/>
          </p:nvSpPr>
          <p:spPr bwMode="auto">
            <a:xfrm flipH="1">
              <a:off x="3590381" y="3469066"/>
              <a:ext cx="825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itchFamily="34" charset="-120"/>
                  <a:ea typeface="微軟正黑體" pitchFamily="34" charset="-120"/>
                </a:rPr>
                <a:t>法源</a:t>
              </a:r>
            </a:p>
          </p:txBody>
        </p:sp>
        <p:sp>
          <p:nvSpPr>
            <p:cNvPr id="20489" name="文字方塊 10"/>
            <p:cNvSpPr txBox="1">
              <a:spLocks noChangeArrowheads="1"/>
            </p:cNvSpPr>
            <p:nvPr/>
          </p:nvSpPr>
          <p:spPr bwMode="auto">
            <a:xfrm flipH="1">
              <a:off x="3828424" y="4290890"/>
              <a:ext cx="8595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itchFamily="34" charset="-120"/>
                  <a:ea typeface="微軟正黑體" pitchFamily="34" charset="-120"/>
                </a:rPr>
                <a:t>架構</a:t>
              </a:r>
            </a:p>
          </p:txBody>
        </p:sp>
        <p:sp>
          <p:nvSpPr>
            <p:cNvPr id="20490" name="文字方塊 11"/>
            <p:cNvSpPr txBox="1">
              <a:spLocks noChangeArrowheads="1"/>
            </p:cNvSpPr>
            <p:nvPr/>
          </p:nvSpPr>
          <p:spPr bwMode="auto">
            <a:xfrm flipH="1">
              <a:off x="3828424" y="5069539"/>
              <a:ext cx="879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a:latin typeface="微軟正黑體" pitchFamily="34" charset="-120"/>
                  <a:ea typeface="微軟正黑體" pitchFamily="34" charset="-120"/>
                </a:rPr>
                <a:t>用途</a:t>
              </a:r>
            </a:p>
          </p:txBody>
        </p:sp>
        <p:sp>
          <p:nvSpPr>
            <p:cNvPr id="20491" name="文字方塊 12"/>
            <p:cNvSpPr txBox="1">
              <a:spLocks noChangeArrowheads="1"/>
            </p:cNvSpPr>
            <p:nvPr/>
          </p:nvSpPr>
          <p:spPr bwMode="auto">
            <a:xfrm flipH="1">
              <a:off x="3590381" y="5926950"/>
              <a:ext cx="825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2000" dirty="0" smtClean="0">
                  <a:latin typeface="微軟正黑體" pitchFamily="34" charset="-120"/>
                  <a:ea typeface="微軟正黑體" pitchFamily="34" charset="-120"/>
                </a:rPr>
                <a:t>效益</a:t>
              </a:r>
              <a:endParaRPr lang="zh-TW" altLang="en-US" sz="2000" dirty="0">
                <a:latin typeface="微軟正黑體" pitchFamily="34" charset="-120"/>
                <a:ea typeface="微軟正黑體" pitchFamily="34" charset="-120"/>
              </a:endParaRPr>
            </a:p>
          </p:txBody>
        </p:sp>
      </p:grpSp>
      <p:sp>
        <p:nvSpPr>
          <p:cNvPr id="20486" name="投影片編號版面配置區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CA4138A-7EFC-4A61-94D1-5F017FC962C7}" type="slidenum">
              <a:rPr kumimoji="0" lang="en-US" altLang="zh-TW" sz="1400">
                <a:solidFill>
                  <a:srgbClr val="FFFFFF"/>
                </a:solidFill>
              </a:rPr>
              <a:pPr/>
              <a:t>8</a:t>
            </a:fld>
            <a:endParaRPr kumimoji="0" lang="en-US" altLang="zh-TW" sz="1400">
              <a:solidFill>
                <a:srgbClr val="FFFFFF"/>
              </a:solidFill>
            </a:endParaRPr>
          </a:p>
        </p:txBody>
      </p:sp>
    </p:spTree>
    <p:extLst>
      <p:ext uri="{BB962C8B-B14F-4D97-AF65-F5344CB8AC3E}">
        <p14:creationId xmlns:p14="http://schemas.microsoft.com/office/powerpoint/2010/main" val="36845195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69269"/>
            <a:ext cx="7886700" cy="975642"/>
          </a:xfrm>
        </p:spPr>
        <p:txBody>
          <a:bodyPr>
            <a:normAutofit/>
          </a:bodyPr>
          <a:lstStyle/>
          <a:p>
            <a:pPr algn="ctr"/>
            <a:r>
              <a:rPr lang="zh-TW" altLang="en-US" sz="3600" b="1" dirty="0">
                <a:latin typeface="微軟正黑體" pitchFamily="34" charset="-120"/>
                <a:ea typeface="微軟正黑體" pitchFamily="34" charset="-120"/>
                <a:cs typeface="Arial Unicode MS" panose="020B0604020202020204" pitchFamily="34" charset="-120"/>
              </a:rPr>
              <a:t>政策推動現況</a:t>
            </a:r>
            <a:r>
              <a:rPr lang="en-US" altLang="zh-TW" sz="3600" b="1" dirty="0" smtClean="0">
                <a:latin typeface="微軟正黑體" pitchFamily="34" charset="-120"/>
                <a:ea typeface="微軟正黑體" pitchFamily="34" charset="-120"/>
                <a:cs typeface="Arial Unicode MS" panose="020B0604020202020204" pitchFamily="34" charset="-120"/>
              </a:rPr>
              <a:t>-</a:t>
            </a:r>
            <a:r>
              <a:rPr lang="zh-TW" altLang="en-US" sz="3600" b="1" dirty="0" smtClean="0">
                <a:latin typeface="微軟正黑體" pitchFamily="34" charset="-120"/>
                <a:ea typeface="微軟正黑體" pitchFamily="34" charset="-120"/>
                <a:cs typeface="Arial Unicode MS" panose="020B0604020202020204" pitchFamily="34" charset="-120"/>
              </a:rPr>
              <a:t>流感疫苗</a:t>
            </a:r>
            <a:endParaRPr lang="zh-TW" altLang="en-US" b="1"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2B27D621-518B-4A89-9F4A-A9A98FA2387C}" type="slidenum">
              <a:rPr lang="zh-TW" altLang="en-US" smtClean="0"/>
              <a:t>9</a:t>
            </a:fld>
            <a:endParaRPr lang="zh-TW" altLang="en-US"/>
          </a:p>
        </p:txBody>
      </p:sp>
      <p:pic>
        <p:nvPicPr>
          <p:cNvPr id="7" name="Picture 4" descr="圖像裡可能有文字"/>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13" y="1844824"/>
            <a:ext cx="21717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圖像裡可能有文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3" y="4335611"/>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9"/>
          <p:cNvPicPr>
            <a:picLocks noChangeAspect="1"/>
          </p:cNvPicPr>
          <p:nvPr/>
        </p:nvPicPr>
        <p:blipFill>
          <a:blip r:embed="rId4">
            <a:extLst>
              <a:ext uri="{28A0092B-C50C-407E-A947-70E740481C1C}">
                <a14:useLocalDpi xmlns:a14="http://schemas.microsoft.com/office/drawing/2010/main" val="0"/>
              </a:ext>
            </a:extLst>
          </a:blip>
          <a:srcRect l="32259" t="30174" r="31361" b="26263"/>
          <a:stretch>
            <a:fillRect/>
          </a:stretch>
        </p:blipFill>
        <p:spPr bwMode="auto">
          <a:xfrm>
            <a:off x="3203847" y="1700808"/>
            <a:ext cx="5049845" cy="483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179512" y="870452"/>
            <a:ext cx="8784976" cy="830356"/>
          </a:xfrm>
          <a:prstGeom prst="rect">
            <a:avLst/>
          </a:prstGeom>
        </p:spPr>
        <p:txBody>
          <a:bodyPr wrap="square">
            <a:spAutoFit/>
          </a:bodyPr>
          <a:lstStyle/>
          <a:p>
            <a:pPr marL="800100" lvl="1" indent="-342900">
              <a:lnSpc>
                <a:spcPts val="3000"/>
              </a:lnSpc>
              <a:buFont typeface="Wingdings" panose="05000000000000000000" pitchFamily="2" charset="2"/>
              <a:buChar char="l"/>
            </a:pPr>
            <a:r>
              <a:rPr lang="en-US" altLang="zh-TW" sz="2200" dirty="0">
                <a:latin typeface="微軟正黑體" panose="020B0604030504040204" pitchFamily="34" charset="-120"/>
                <a:ea typeface="微軟正黑體" panose="020B0604030504040204" pitchFamily="34" charset="-120"/>
              </a:rPr>
              <a:t>2016</a:t>
            </a:r>
            <a:r>
              <a:rPr lang="zh-TW" altLang="en-US" sz="2200" dirty="0">
                <a:latin typeface="微軟正黑體" panose="020B0604030504040204" pitchFamily="34" charset="-120"/>
                <a:ea typeface="微軟正黑體" panose="020B0604030504040204" pitchFamily="34" charset="-120"/>
              </a:rPr>
              <a:t>年起擴大接種對象至每年</a:t>
            </a:r>
            <a:r>
              <a:rPr lang="en-US" altLang="zh-TW" sz="2200" dirty="0">
                <a:latin typeface="微軟正黑體" panose="020B0604030504040204" pitchFamily="34" charset="-120"/>
                <a:ea typeface="微軟正黑體" panose="020B0604030504040204" pitchFamily="34" charset="-120"/>
              </a:rPr>
              <a:t>600</a:t>
            </a:r>
            <a:r>
              <a:rPr lang="zh-TW" altLang="en-US" sz="2200" dirty="0">
                <a:latin typeface="微軟正黑體" panose="020B0604030504040204" pitchFamily="34" charset="-120"/>
                <a:ea typeface="微軟正黑體" panose="020B0604030504040204" pitchFamily="34" charset="-120"/>
              </a:rPr>
              <a:t>萬劑，約涵蓋全人口</a:t>
            </a:r>
            <a:r>
              <a:rPr lang="en-US" altLang="zh-TW" sz="2200" dirty="0">
                <a:latin typeface="微軟正黑體" panose="020B0604030504040204" pitchFamily="34" charset="-120"/>
                <a:ea typeface="微軟正黑體" panose="020B0604030504040204" pitchFamily="34" charset="-120"/>
              </a:rPr>
              <a:t>26%</a:t>
            </a:r>
          </a:p>
          <a:p>
            <a:pPr marL="800100" lvl="1" indent="-342900">
              <a:lnSpc>
                <a:spcPts val="3000"/>
              </a:lnSpc>
              <a:buFont typeface="Wingdings" panose="05000000000000000000" pitchFamily="2" charset="2"/>
              <a:buChar char="l"/>
            </a:pPr>
            <a:r>
              <a:rPr lang="en-US" altLang="zh-TW" sz="2200" dirty="0">
                <a:latin typeface="微軟正黑體" panose="020B0604030504040204" pitchFamily="34" charset="-120"/>
                <a:ea typeface="微軟正黑體" panose="020B0604030504040204" pitchFamily="34" charset="-120"/>
              </a:rPr>
              <a:t>2019</a:t>
            </a:r>
            <a:r>
              <a:rPr lang="zh-TW" altLang="en-US" sz="2200" dirty="0">
                <a:latin typeface="微軟正黑體" panose="020B0604030504040204" pitchFamily="34" charset="-120"/>
                <a:ea typeface="微軟正黑體" panose="020B0604030504040204" pitchFamily="34" charset="-120"/>
              </a:rPr>
              <a:t>年起以</a:t>
            </a:r>
            <a:r>
              <a:rPr lang="en-US" altLang="zh-TW" sz="2200" b="1" dirty="0">
                <a:latin typeface="微軟正黑體" panose="020B0604030504040204" pitchFamily="34" charset="-120"/>
                <a:ea typeface="微軟正黑體" panose="020B0604030504040204" pitchFamily="34" charset="-120"/>
              </a:rPr>
              <a:t>4</a:t>
            </a:r>
            <a:r>
              <a:rPr lang="zh-TW" altLang="en-US" sz="2200" b="1" dirty="0">
                <a:latin typeface="微軟正黑體" panose="020B0604030504040204" pitchFamily="34" charset="-120"/>
                <a:ea typeface="微軟正黑體" panose="020B0604030504040204" pitchFamily="34" charset="-120"/>
              </a:rPr>
              <a:t>價流感疫苗</a:t>
            </a:r>
            <a:r>
              <a:rPr lang="zh-TW" altLang="en-US" sz="2200" dirty="0">
                <a:latin typeface="微軟正黑體" panose="020B0604030504040204" pitchFamily="34" charset="-120"/>
                <a:ea typeface="微軟正黑體" panose="020B0604030504040204" pitchFamily="34" charset="-120"/>
              </a:rPr>
              <a:t>提供接種</a:t>
            </a:r>
            <a:endParaRPr lang="en-US" altLang="zh-TW" sz="2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6582864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ututu">
      <a:majorFont>
        <a:latin typeface="Noto Sans CJK TC Medium"/>
        <a:ea typeface="Noto Sans CJK TC Medium"/>
        <a:cs typeface=""/>
      </a:majorFont>
      <a:minorFont>
        <a:latin typeface="Noto Sans CJK TC DemiLight"/>
        <a:ea typeface="Noto Sans CJK TC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新細明體"/>
        <a:ea typeface="標楷體"/>
        <a:cs typeface=""/>
      </a:majorFont>
      <a:minorFont>
        <a:latin typeface="新細明體"/>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新細明體" pitchFamily="18" charset="-120"/>
            <a:ea typeface="新細明體" pitchFamily="18" charset="-12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新細明體" pitchFamily="18" charset="-120"/>
            <a:ea typeface="新細明體" pitchFamily="18" charset="-120"/>
          </a:defRPr>
        </a:defPPr>
      </a:lstStyle>
    </a:lnDef>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ututu">
      <a:majorFont>
        <a:latin typeface="Noto Sans CJK TC Medium"/>
        <a:ea typeface="Noto Sans CJK TC Medium"/>
        <a:cs typeface=""/>
      </a:majorFont>
      <a:minorFont>
        <a:latin typeface="Noto Sans CJK TC DemiLight"/>
        <a:ea typeface="Noto Sans CJK TC Regula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7314</TotalTime>
  <Words>1528</Words>
  <Application>Microsoft Office PowerPoint</Application>
  <PresentationFormat>如螢幕大小 (4:3)</PresentationFormat>
  <Paragraphs>254</Paragraphs>
  <Slides>16</Slides>
  <Notes>11</Notes>
  <HiddenSlides>0</HiddenSlides>
  <MMClips>0</MMClips>
  <ScaleCrop>false</ScaleCrop>
  <HeadingPairs>
    <vt:vector size="8" baseType="variant">
      <vt:variant>
        <vt:lpstr>使用字型</vt:lpstr>
      </vt:variant>
      <vt:variant>
        <vt:i4>13</vt:i4>
      </vt:variant>
      <vt:variant>
        <vt:lpstr>佈景主題</vt:lpstr>
      </vt:variant>
      <vt:variant>
        <vt:i4>3</vt:i4>
      </vt:variant>
      <vt:variant>
        <vt:lpstr>內嵌 OLE 伺服程式</vt:lpstr>
      </vt:variant>
      <vt:variant>
        <vt:i4>1</vt:i4>
      </vt:variant>
      <vt:variant>
        <vt:lpstr>投影片標題</vt:lpstr>
      </vt:variant>
      <vt:variant>
        <vt:i4>16</vt:i4>
      </vt:variant>
    </vt:vector>
  </HeadingPairs>
  <TitlesOfParts>
    <vt:vector size="33" baseType="lpstr">
      <vt:lpstr>Arial Unicode MS</vt:lpstr>
      <vt:lpstr>Microsoft YaHei</vt:lpstr>
      <vt:lpstr>Noto Sans CJK TC DemiLight</vt:lpstr>
      <vt:lpstr>Noto Sans CJK TC Medium</vt:lpstr>
      <vt:lpstr>Noto Sans CJK TC Regular</vt:lpstr>
      <vt:lpstr>細明體</vt:lpstr>
      <vt:lpstr>微軟正黑體</vt:lpstr>
      <vt:lpstr>新細明體</vt:lpstr>
      <vt:lpstr>標楷體</vt:lpstr>
      <vt:lpstr>Arial</vt:lpstr>
      <vt:lpstr>Calibri</vt:lpstr>
      <vt:lpstr>Times New Roman</vt:lpstr>
      <vt:lpstr>Wingdings</vt:lpstr>
      <vt:lpstr>自訂設計</vt:lpstr>
      <vt:lpstr>Office 佈景主題</vt:lpstr>
      <vt:lpstr>1_自訂設計</vt:lpstr>
      <vt:lpstr>Microsoft Excel 圖表</vt:lpstr>
      <vt:lpstr>PowerPoint 簡報</vt:lpstr>
      <vt:lpstr>PowerPoint 簡報</vt:lpstr>
      <vt:lpstr>怎樣才能讓民眾打得到(也願意打)疫苗?</vt:lpstr>
      <vt:lpstr>大綱</vt:lpstr>
      <vt:lpstr>台灣疫苗政策推動歷程</vt:lpstr>
      <vt:lpstr>台灣疫苗政策推動歷程(續)</vt:lpstr>
      <vt:lpstr>政策制定過程</vt:lpstr>
      <vt:lpstr>政策實施財源─疫苗基金</vt:lpstr>
      <vt:lpstr>政策推動現況-流感疫苗</vt:lpstr>
      <vt:lpstr>政策推動現況-兒童</vt:lpstr>
      <vt:lpstr>與國際比較-兒童疫苗政策與國際相當</vt:lpstr>
      <vt:lpstr>重要成果-各項常規疫苗維持高接種率</vt:lpstr>
      <vt:lpstr>重要成果-根除小兒麻痺症</vt:lpstr>
      <vt:lpstr>重要成果-阻絕B型肝炎垂直傳染</vt:lpstr>
      <vt:lpstr>高疫苗接種率使疾病獲有效控制 --以麻疹/德國麻疹/腮腺炎疫苗及麻疹為例</vt:lpstr>
      <vt:lpstr>未來展望</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Your User Name</dc:creator>
  <cp:lastModifiedBy>羅一鈞</cp:lastModifiedBy>
  <cp:revision>750</cp:revision>
  <cp:lastPrinted>2017-09-20T07:47:56Z</cp:lastPrinted>
  <dcterms:created xsi:type="dcterms:W3CDTF">2013-06-17T03:51:50Z</dcterms:created>
  <dcterms:modified xsi:type="dcterms:W3CDTF">2022-11-10T08:15:34Z</dcterms:modified>
</cp:coreProperties>
</file>